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23" r:id="rId67"/>
    <p:sldId id="324" r:id="rId68"/>
    <p:sldId id="325" r:id="rId69"/>
    <p:sldId id="326" r:id="rId70"/>
    <p:sldId id="327" r:id="rId71"/>
    <p:sldId id="328" r:id="rId72"/>
    <p:sldId id="329" r:id="rId73"/>
    <p:sldId id="330" r:id="rId74"/>
    <p:sldId id="331" r:id="rId75"/>
    <p:sldId id="332" r:id="rId76"/>
    <p:sldId id="333" r:id="rId77"/>
    <p:sldId id="334" r:id="rId78"/>
    <p:sldId id="335" r:id="rId79"/>
    <p:sldId id="336" r:id="rId80"/>
    <p:sldId id="337" r:id="rId81"/>
    <p:sldId id="338" r:id="rId82"/>
    <p:sldId id="339" r:id="rId83"/>
    <p:sldId id="340" r:id="rId84"/>
    <p:sldId id="341" r:id="rId85"/>
    <p:sldId id="342" r:id="rId86"/>
  </p:sldIdLst>
  <p:sldSz cx="9144000" cy="5143500" type="screen16x9"/>
  <p:notesSz cx="9144000" cy="51435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722" y="4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pn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jpg>
</file>

<file path=ppt/media/image50.jpg>
</file>

<file path=ppt/media/image51.jpg>
</file>

<file path=ppt/media/image52.jpg>
</file>

<file path=ppt/media/image53.jpg>
</file>

<file path=ppt/media/image54.jpg>
</file>

<file path=ppt/media/image55.jpg>
</file>

<file path=ppt/media/image56.png>
</file>

<file path=ppt/media/image57.png>
</file>

<file path=ppt/media/image58.png>
</file>

<file path=ppt/media/image59.jpg>
</file>

<file path=ppt/media/image6.jpg>
</file>

<file path=ppt/media/image60.jpg>
</file>

<file path=ppt/media/image61.jpg>
</file>

<file path=ppt/media/image62.jpg>
</file>

<file path=ppt/media/image63.jpg>
</file>

<file path=ppt/media/image64.jpg>
</file>

<file path=ppt/media/image65.jpg>
</file>

<file path=ppt/media/image66.jpg>
</file>

<file path=ppt/media/image67.jpg>
</file>

<file path=ppt/media/image68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84725" y="503825"/>
            <a:ext cx="5695315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90575" y="2892926"/>
            <a:ext cx="3562848" cy="13093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 u="heavy">
                <a:solidFill>
                  <a:srgbClr val="0097A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 u="heavy">
                <a:solidFill>
                  <a:srgbClr val="0097A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4725" y="503825"/>
            <a:ext cx="7729855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4725" y="1176350"/>
            <a:ext cx="8331200" cy="29400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 u="heavy">
                <a:solidFill>
                  <a:srgbClr val="0097A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2012/file/c399862d3b9d6b76c8436e924a68c45b-Paper.pdf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f0t-OCG79-U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o-free-lunch.org/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_8yVOC4ciXc&amp;t=489s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antamagazine.org/to-build-truly-intelligent-machines-teach-them-cause-and-effect-20180515/" TargetMode="External"/><Relationship Id="rId2" Type="http://schemas.openxmlformats.org/officeDocument/2006/relationships/hyperlink" Target="http://www.scholarpedia.org/article/Turing_machine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uss.pytorch.org/t/difference-between-cross-entropy-loss-or-log-likelihood-loss/38816/2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HIQlmHxI6-0&amp;t=226s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uss.pytorch.org/t/difference-between-cross-entropy-loss-or-log-likelihood-loss/38816/2" TargetMode="External"/><Relationship Id="rId2" Type="http://schemas.openxmlformats.org/officeDocument/2006/relationships/hyperlink" Target="https://machinelearningmastery.com/logistic-regression-with-maximum-likelihood-estimation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Jtbp7yTCJQEwMXN0N_FpCVNNT3ZvmTPy#scrollTo%3DAf3C7IMCobNk" TargetMode="External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f-sn2oqXJ0a5OGSPrOADHE2W0hrmQUH_#scrollTo%3DS6GjvTEIgegj%26uniqifier%3D1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ts.stackexchange.com/questions/198038/cross-entropy-or-log-likelihood-in-output-layer" TargetMode="External"/><Relationship Id="rId5" Type="http://schemas.openxmlformats.org/officeDocument/2006/relationships/hyperlink" Target="https://machinelearningmastery.com/logistic-regression-with-maximum-likelihood-estimation/" TargetMode="External"/><Relationship Id="rId4" Type="http://schemas.openxmlformats.org/officeDocument/2006/relationships/hyperlink" Target="https://colab.research.google.com/drive/11Oef1aJG2Pa5tTPFP59u3uhwzenW9-dF#scrollTo%3DwHG3oryMlnmt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hyperlink" Target="https://classroom.udacity.com/courses/ud188/lessons/b4ca7aaa-b346-43b1-ae7d-20d27b2eab65/concepts/7a42d26d-7d7e-4c76-a014-5bf8b4413179" TargetMode="Externa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lassroom.udacity.com/courses/ud188/lessons/b4ca7aaa-b346-43b1-ae7d-20d27b2eab65/concepts/02c36864-ee71-481c-bb01-a34c35bfc581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classroom.udacity.com/courses/ud188/lessons/b4ca7aaa-b346-43b1-ae7d-20d27b2eab65/concepts/7a42d26d-7d7e-4c76-a014-5bf8b4413179" TargetMode="External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hyperlink" Target="https://classroom.udacity.com/courses/ud188/lessons/b4ca7aaa-b346-43b1-ae7d-20d27b2eab65/concepts/7a42d26d-7d7e-4c76-a014-5bf8b4413179" TargetMode="Externa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andandandand/intro-to-pytorch/blob/main/Learning_non_linearities.ipynb" TargetMode="External"/><Relationship Id="rId4" Type="http://schemas.openxmlformats.org/officeDocument/2006/relationships/hyperlink" Target="https://cs231n.github.io/neural-networks-case-study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hadrienj.github.io/posts/Deep-Learning-Book-Series-2.1-Scalars-Vectors-Matrices-and-Tensors/" TargetMode="External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kdnuggets.com/2018/05/wtf-tensor.html#%3A~%3Atext%3Das%20the%20tensor.-%2CA%20tensor%20is%20a%20container%20which%20can%20house%20data%20in%2Csimply%20a%20data%20container%2C%20however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setosa.io/ev/image-kernels/" TargetMode="External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matrixmultiplication.xyz/" TargetMode="External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T4Mp9EdVqs&amp;feature=emb_title" TargetMode="External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cs231n.stanford.edu/slides/2019/cs231n_2019_lecture04.pdf" TargetMode="External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autil.us/the-man-who-tried-to-redeem-the-world-with-logic-2885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pytorch.org/" TargetMode="External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omZ/intro-to-pytorch/blob/main/Part_1_Tensors_in_PyTorch_(Solution).ipynb" TargetMode="External"/><Relationship Id="rId2" Type="http://schemas.openxmlformats.org/officeDocument/2006/relationships/hyperlink" Target="https://github.com/GenomZ/intro-to-pytorch/blob/main/Part_1_Tensors_in_PyTorch_(Exercises).ipynb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hyperlink" Target="https://github.com/fastai/fastbook/blob/master/04_mnist_basics.ipynb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lassroom.udacity.com/courses/ud188/lessons/b4ca7aaa-b346-43b1-ae7d-20d27b2eab65/concepts/9d9f38ff-e113-41f0-86ab-5e854d6adfc6" TargetMode="External"/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i2mrzVu0AE" TargetMode="External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SFI_l96Oss4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cs231n.stanford.edu/slides/2019/cs231n_2019_lecture04.pdf" TargetMode="External"/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hyperlink" Target="http://cs231n.stanford.edu/slides/2019/cs231n_2019_lecture04.pdf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g"/><Relationship Id="rId2" Type="http://schemas.openxmlformats.org/officeDocument/2006/relationships/hyperlink" Target="https://classroom.udacity.com/courses/ud188/lessons/b4ca7aaa-b346-43b1-ae7d-20d27b2eab65/concepts/2e0a0320-f6f0-4506-a6b5-0d913fac2fa1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omZ/intro-to-pytorch/blob/main/Part_2_Neural_Networks_in_PyTorch_(Solution).ipynb" TargetMode="External"/><Relationship Id="rId2" Type="http://schemas.openxmlformats.org/officeDocument/2006/relationships/hyperlink" Target="https://github.com/GenomZ/intro-to-pytorch/blob/main/Part_2_Neural_Networks_in_PyTorch_(Exercises).ipynb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max_function" TargetMode="External"/><Relationship Id="rId2" Type="http://schemas.openxmlformats.org/officeDocument/2006/relationships/image" Target="../media/image6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chinelearningmastery.com/softmax-activation-function-with-python/" TargetMode="Externa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andandand/intro-to-pytorch/blob/main/Part_3_Training_Neural_Networks_(Exercises).ipynb" TargetMode="External"/><Relationship Id="rId2" Type="http://schemas.openxmlformats.org/officeDocument/2006/relationships/hyperlink" Target="https://github.com/GenomZ/intro-to-pytorch/blob/main/Part_3_Training_Neural_Networks_(Exercises).ipynb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scuss.pytorch.org/t/difference-between-cross-entropy-loss-or-log-likelihood-loss/38816" TargetMode="External"/><Relationship Id="rId5" Type="http://schemas.openxmlformats.org/officeDocument/2006/relationships/hyperlink" Target="https://github.com/andandandand/intro-to-pytorch/blob/main/Part_3_Training_Neural_Networks_(Solution).ipynb" TargetMode="External"/><Relationship Id="rId4" Type="http://schemas.openxmlformats.org/officeDocument/2006/relationships/hyperlink" Target="https://github.com/GenomZ/intro-to-pytorch/blob/main/Part_3_Training_Neural_Networks_(Solution).ipynb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classroom.udacity.com/courses/ud188/lessons/b4ca7aaa-b346-43b1-ae7d-20d27b2eab65/concepts/207e59e5-4542-4bf3-9acf-2c67c22525e8" TargetMode="External"/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s://classroom.udacity.com/courses/ud188/lessons/b4ca7aaa-b346-43b1-ae7d-20d27b2eab65/concepts/d98afa37-4318-4203-9f99-4e2a64922bee" TargetMode="External"/><Relationship Id="rId2" Type="http://schemas.openxmlformats.org/officeDocument/2006/relationships/image" Target="../media/image66.jp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olab.research.google.com/drive/10fX52kZXRC-1JAAfy2oJPs-_7rR1mlJi?usp=sharing" TargetMode="Externa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g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learn/deep-neural-network/lecture/duStO/exponentially-weighted-averages" TargetMode="External"/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omZ/intro-to-pytorch/blob/main/Part_4_Fashion_MNIST_(Solution).ipynb" TargetMode="External"/><Relationship Id="rId2" Type="http://schemas.openxmlformats.org/officeDocument/2006/relationships/hyperlink" Target="https://github.com/GenomZ/intro-to-pytorch/blob/main/Part_4_Fashion_MNIST_(Exercises).ipynb" TargetMode="Externa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62257/whats-the-difference-between-logistic-regression-and-perceptron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book.org/" TargetMode="External"/><Relationship Id="rId3" Type="http://schemas.openxmlformats.org/officeDocument/2006/relationships/hyperlink" Target="https://www.coursera.org/learn/convolutional-neural-networks" TargetMode="External"/><Relationship Id="rId7" Type="http://schemas.openxmlformats.org/officeDocument/2006/relationships/hyperlink" Target="https://youtu.be/aircAruvnKk" TargetMode="External"/><Relationship Id="rId12" Type="http://schemas.openxmlformats.org/officeDocument/2006/relationships/hyperlink" Target="https://www.youtube.com/watch?v=ErfnhcEV1O8" TargetMode="External"/><Relationship Id="rId2" Type="http://schemas.openxmlformats.org/officeDocument/2006/relationships/hyperlink" Target="https://www.udacity.com/course/deep-learning-pytorch--ud18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s231n.stanford.edu/" TargetMode="External"/><Relationship Id="rId11" Type="http://schemas.openxmlformats.org/officeDocument/2006/relationships/hyperlink" Target="https://www.youtube.com/watch?v=tRsSi_sqXjI" TargetMode="External"/><Relationship Id="rId5" Type="http://schemas.openxmlformats.org/officeDocument/2006/relationships/hyperlink" Target="https://www.pyimagesearch.com/blog/" TargetMode="External"/><Relationship Id="rId10" Type="http://schemas.openxmlformats.org/officeDocument/2006/relationships/hyperlink" Target="https://machinelearningmastery.com/cross-entropy-for-machine-learning/" TargetMode="External"/><Relationship Id="rId4" Type="http://schemas.openxmlformats.org/officeDocument/2006/relationships/hyperlink" Target="https://course.fast.ai/" TargetMode="External"/><Relationship Id="rId9" Type="http://schemas.openxmlformats.org/officeDocument/2006/relationships/hyperlink" Target="https://youtu.be/6wcs6szJWMY" TargetMode="Externa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280970132_Galton%27s_Family_Heights_Data_Revisited" TargetMode="External"/><Relationship Id="rId2" Type="http://schemas.openxmlformats.org/officeDocument/2006/relationships/hyperlink" Target="https://utstat.toronto.edu/reid/sta2212s/2021/Galton85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76892" y="300608"/>
            <a:ext cx="7980680" cy="239903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065" marR="5080" indent="8255" algn="ctr">
              <a:lnSpc>
                <a:spcPts val="6230"/>
              </a:lnSpc>
              <a:spcBef>
                <a:spcPts val="200"/>
              </a:spcBef>
            </a:pPr>
            <a:r>
              <a:rPr sz="5200" dirty="0">
                <a:latin typeface="Arial"/>
                <a:cs typeface="Arial"/>
              </a:rPr>
              <a:t>Backpropagation</a:t>
            </a:r>
            <a:r>
              <a:rPr sz="5200" spc="-90" dirty="0">
                <a:latin typeface="Arial"/>
                <a:cs typeface="Arial"/>
              </a:rPr>
              <a:t> </a:t>
            </a:r>
            <a:r>
              <a:rPr sz="5200" spc="-25" dirty="0">
                <a:latin typeface="Arial"/>
                <a:cs typeface="Arial"/>
              </a:rPr>
              <a:t>and </a:t>
            </a:r>
            <a:r>
              <a:rPr sz="5200" dirty="0">
                <a:latin typeface="Arial"/>
                <a:cs typeface="Arial"/>
              </a:rPr>
              <a:t>Gradient</a:t>
            </a:r>
            <a:r>
              <a:rPr sz="5200" spc="-45" dirty="0">
                <a:latin typeface="Arial"/>
                <a:cs typeface="Arial"/>
              </a:rPr>
              <a:t> </a:t>
            </a:r>
            <a:r>
              <a:rPr sz="5200" dirty="0">
                <a:latin typeface="Arial"/>
                <a:cs typeface="Arial"/>
              </a:rPr>
              <a:t>Descent</a:t>
            </a:r>
            <a:r>
              <a:rPr sz="5200" spc="-35" dirty="0">
                <a:latin typeface="Arial"/>
                <a:cs typeface="Arial"/>
              </a:rPr>
              <a:t> </a:t>
            </a:r>
            <a:r>
              <a:rPr sz="5200" dirty="0">
                <a:latin typeface="Arial"/>
                <a:cs typeface="Arial"/>
              </a:rPr>
              <a:t>in</a:t>
            </a:r>
            <a:r>
              <a:rPr sz="5200" spc="-30" dirty="0">
                <a:latin typeface="Arial"/>
                <a:cs typeface="Arial"/>
              </a:rPr>
              <a:t> </a:t>
            </a:r>
            <a:r>
              <a:rPr sz="5200" spc="-10" dirty="0">
                <a:latin typeface="Arial"/>
                <a:cs typeface="Arial"/>
              </a:rPr>
              <a:t>Neural Networks</a:t>
            </a:r>
            <a:endParaRPr sz="5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ubTitle" idx="4"/>
          </p:nvPr>
        </p:nvSpPr>
        <p:spPr>
          <a:xfrm>
            <a:off x="2790575" y="2892926"/>
            <a:ext cx="3562848" cy="1316386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065" marR="5080" indent="-1905" algn="ctr">
              <a:lnSpc>
                <a:spcPct val="100400"/>
              </a:lnSpc>
              <a:spcBef>
                <a:spcPts val="85"/>
              </a:spcBef>
            </a:pPr>
            <a:r>
              <a:rPr lang="en-GB" sz="2800" b="1" u="none" dirty="0">
                <a:solidFill>
                  <a:srgbClr val="595959"/>
                </a:solidFill>
                <a:latin typeface="Arial"/>
                <a:cs typeface="Arial"/>
              </a:rPr>
              <a:t>Krzysztof Buzar</a:t>
            </a:r>
          </a:p>
          <a:p>
            <a:pPr marL="12065" marR="5080" indent="-1905" algn="ctr">
              <a:lnSpc>
                <a:spcPct val="100400"/>
              </a:lnSpc>
              <a:spcBef>
                <a:spcPts val="85"/>
              </a:spcBef>
            </a:pPr>
            <a:r>
              <a:rPr sz="2800" b="1" u="none" dirty="0">
                <a:solidFill>
                  <a:srgbClr val="595959"/>
                </a:solidFill>
                <a:latin typeface="Arial"/>
                <a:cs typeface="Arial"/>
              </a:rPr>
              <a:t>Data</a:t>
            </a:r>
            <a:r>
              <a:rPr sz="2800" b="1" u="none" spc="-114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2800" b="1" u="none" dirty="0">
                <a:solidFill>
                  <a:srgbClr val="595959"/>
                </a:solidFill>
                <a:latin typeface="Arial"/>
                <a:cs typeface="Arial"/>
              </a:rPr>
              <a:t>Science</a:t>
            </a:r>
            <a:r>
              <a:rPr sz="2800" b="1" u="none" spc="-1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2800" b="1" u="none" spc="-10" dirty="0">
                <a:solidFill>
                  <a:srgbClr val="595959"/>
                </a:solidFill>
                <a:latin typeface="Arial"/>
                <a:cs typeface="Arial"/>
              </a:rPr>
              <a:t>Retreat </a:t>
            </a:r>
            <a:r>
              <a:rPr lang="en-GB" sz="2800" u="none" spc="-10" dirty="0">
                <a:solidFill>
                  <a:srgbClr val="595959"/>
                </a:solidFill>
                <a:latin typeface="Arial"/>
                <a:cs typeface="Arial"/>
              </a:rPr>
              <a:t>May</a:t>
            </a:r>
            <a:r>
              <a:rPr sz="2800" u="none" spc="-85" dirty="0">
                <a:solidFill>
                  <a:srgbClr val="595959"/>
                </a:solidFill>
              </a:rPr>
              <a:t> </a:t>
            </a:r>
            <a:r>
              <a:rPr sz="2800" u="none" spc="-20" dirty="0">
                <a:solidFill>
                  <a:srgbClr val="595959"/>
                </a:solidFill>
              </a:rPr>
              <a:t>202</a:t>
            </a:r>
            <a:r>
              <a:rPr lang="en-GB" sz="2800" u="none" spc="-20" dirty="0">
                <a:solidFill>
                  <a:srgbClr val="595959"/>
                </a:solidFill>
              </a:rPr>
              <a:t>4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Multilayer</a:t>
            </a:r>
            <a:r>
              <a:rPr spc="-130" dirty="0"/>
              <a:t> </a:t>
            </a:r>
            <a:r>
              <a:rPr spc="-10" dirty="0"/>
              <a:t>perceptrons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47175" y="1189171"/>
            <a:ext cx="3617399" cy="345862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Hidden</a:t>
            </a:r>
            <a:r>
              <a:rPr spc="-120" dirty="0"/>
              <a:t> </a:t>
            </a:r>
            <a:r>
              <a:rPr spc="-10" dirty="0"/>
              <a:t>layers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11739" y="1157532"/>
            <a:ext cx="4480401" cy="363410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Hidden</a:t>
            </a:r>
            <a:r>
              <a:rPr spc="-120" dirty="0"/>
              <a:t> </a:t>
            </a:r>
            <a:r>
              <a:rPr spc="-10" dirty="0"/>
              <a:t>layers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56149" y="1112825"/>
            <a:ext cx="4171949" cy="350519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Stir</a:t>
            </a:r>
            <a:r>
              <a:rPr spc="-30" dirty="0"/>
              <a:t> </a:t>
            </a:r>
            <a:r>
              <a:rPr dirty="0"/>
              <a:t>the</a:t>
            </a:r>
            <a:r>
              <a:rPr spc="-30" dirty="0"/>
              <a:t> </a:t>
            </a:r>
            <a:r>
              <a:rPr spc="-20" dirty="0"/>
              <a:t>pile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28900" y="1132024"/>
            <a:ext cx="3229115" cy="382097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7810500" cy="88074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85"/>
              </a:spcBef>
            </a:pPr>
            <a:r>
              <a:rPr spc="-10" dirty="0"/>
              <a:t>Different</a:t>
            </a:r>
            <a:r>
              <a:rPr spc="-140" dirty="0"/>
              <a:t> </a:t>
            </a:r>
            <a:r>
              <a:rPr dirty="0"/>
              <a:t>network</a:t>
            </a:r>
            <a:r>
              <a:rPr spc="-135" dirty="0"/>
              <a:t> </a:t>
            </a:r>
            <a:r>
              <a:rPr dirty="0"/>
              <a:t>architectures</a:t>
            </a:r>
            <a:r>
              <a:rPr spc="-135" dirty="0"/>
              <a:t> </a:t>
            </a:r>
            <a:r>
              <a:rPr dirty="0"/>
              <a:t>represent</a:t>
            </a:r>
            <a:r>
              <a:rPr spc="-135" dirty="0"/>
              <a:t> </a:t>
            </a:r>
            <a:r>
              <a:rPr spc="-10" dirty="0"/>
              <a:t>different </a:t>
            </a:r>
            <a:r>
              <a:rPr dirty="0"/>
              <a:t>ways</a:t>
            </a:r>
            <a:r>
              <a:rPr spc="-55" dirty="0"/>
              <a:t> </a:t>
            </a:r>
            <a:r>
              <a:rPr dirty="0"/>
              <a:t>to</a:t>
            </a:r>
            <a:r>
              <a:rPr spc="-50" dirty="0"/>
              <a:t> </a:t>
            </a:r>
            <a:r>
              <a:rPr dirty="0"/>
              <a:t>‘stir</a:t>
            </a:r>
            <a:r>
              <a:rPr spc="-50" dirty="0"/>
              <a:t> </a:t>
            </a:r>
            <a:r>
              <a:rPr dirty="0"/>
              <a:t>the</a:t>
            </a:r>
            <a:r>
              <a:rPr spc="-50" dirty="0"/>
              <a:t> </a:t>
            </a:r>
            <a:r>
              <a:rPr spc="-10" dirty="0"/>
              <a:t>pile’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60670" y="1616125"/>
            <a:ext cx="7299879" cy="298472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729100" y="4787813"/>
            <a:ext cx="277114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Architecture</a:t>
            </a:r>
            <a:r>
              <a:rPr sz="14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of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the</a:t>
            </a:r>
            <a:r>
              <a:rPr sz="1400" u="heavy" spc="-9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Alexnet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network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</a:t>
            </a:r>
            <a:r>
              <a:rPr spc="-65" dirty="0"/>
              <a:t> </a:t>
            </a:r>
            <a:r>
              <a:rPr dirty="0"/>
              <a:t>is</a:t>
            </a:r>
            <a:r>
              <a:rPr spc="-65" dirty="0"/>
              <a:t> </a:t>
            </a:r>
            <a:r>
              <a:rPr dirty="0"/>
              <a:t>deep</a:t>
            </a:r>
            <a:r>
              <a:rPr spc="-65" dirty="0"/>
              <a:t> </a:t>
            </a:r>
            <a:r>
              <a:rPr spc="-10" dirty="0"/>
              <a:t>learning?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1695" y="1472074"/>
            <a:ext cx="7888449" cy="266509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Visualizing</a:t>
            </a:r>
            <a:r>
              <a:rPr spc="-70" dirty="0"/>
              <a:t> </a:t>
            </a:r>
            <a:r>
              <a:rPr dirty="0"/>
              <a:t>a</a:t>
            </a:r>
            <a:r>
              <a:rPr spc="-65" dirty="0"/>
              <a:t> </a:t>
            </a:r>
            <a:r>
              <a:rPr spc="-25" dirty="0"/>
              <a:t>CNN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16355"/>
            <a:ext cx="60413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Convolutional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Neural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Network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Visualization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by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Otavio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Good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</a:t>
            </a:r>
            <a:r>
              <a:rPr spc="-45" dirty="0"/>
              <a:t> </a:t>
            </a:r>
            <a:r>
              <a:rPr dirty="0"/>
              <a:t>is</a:t>
            </a:r>
            <a:r>
              <a:rPr spc="-45" dirty="0"/>
              <a:t> </a:t>
            </a:r>
            <a:r>
              <a:rPr dirty="0"/>
              <a:t>a</a:t>
            </a:r>
            <a:r>
              <a:rPr spc="-45" dirty="0"/>
              <a:t> </a:t>
            </a:r>
            <a:r>
              <a:rPr spc="-20" dirty="0"/>
              <a:t>GPU?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1700" y="1112725"/>
            <a:ext cx="5273273" cy="29750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84725" y="4415504"/>
            <a:ext cx="704278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Arial"/>
                <a:cs typeface="Arial"/>
              </a:rPr>
              <a:t>Most</a:t>
            </a:r>
            <a:r>
              <a:rPr sz="1200" spc="-4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deep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learning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libraries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require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the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use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of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NVIDIA</a:t>
            </a:r>
            <a:r>
              <a:rPr sz="1200" spc="-7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graphical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processing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units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with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CUDA</a:t>
            </a:r>
            <a:r>
              <a:rPr sz="1200" spc="-70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capabilities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Why</a:t>
            </a:r>
            <a:r>
              <a:rPr spc="-40" dirty="0"/>
              <a:t> </a:t>
            </a:r>
            <a:r>
              <a:rPr dirty="0"/>
              <a:t>use</a:t>
            </a:r>
            <a:r>
              <a:rPr spc="-35" dirty="0"/>
              <a:t> </a:t>
            </a:r>
            <a:r>
              <a:rPr dirty="0"/>
              <a:t>a</a:t>
            </a:r>
            <a:r>
              <a:rPr spc="-40" dirty="0"/>
              <a:t> </a:t>
            </a:r>
            <a:r>
              <a:rPr dirty="0"/>
              <a:t>GPU</a:t>
            </a:r>
            <a:r>
              <a:rPr spc="-35" dirty="0"/>
              <a:t> </a:t>
            </a:r>
            <a:r>
              <a:rPr dirty="0"/>
              <a:t>for</a:t>
            </a:r>
            <a:r>
              <a:rPr spc="-35" dirty="0"/>
              <a:t> </a:t>
            </a:r>
            <a:r>
              <a:rPr dirty="0"/>
              <a:t>deep</a:t>
            </a:r>
            <a:r>
              <a:rPr spc="-40" dirty="0"/>
              <a:t> </a:t>
            </a:r>
            <a:r>
              <a:rPr spc="-10" dirty="0"/>
              <a:t>learning?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21499" y="1383312"/>
            <a:ext cx="3756025" cy="1496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How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is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CPU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different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from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</a:t>
            </a:r>
            <a:r>
              <a:rPr sz="1400" spc="-20" dirty="0">
                <a:latin typeface="Arial"/>
                <a:cs typeface="Arial"/>
              </a:rPr>
              <a:t> GPU?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400">
              <a:latin typeface="Arial"/>
              <a:cs typeface="Arial"/>
            </a:endParaRPr>
          </a:p>
          <a:p>
            <a:pPr marL="469265" indent="-335915">
              <a:lnSpc>
                <a:spcPct val="100000"/>
              </a:lnSpc>
              <a:buChar char="●"/>
              <a:tabLst>
                <a:tab pos="469265" algn="l"/>
              </a:tabLst>
            </a:pPr>
            <a:r>
              <a:rPr sz="1400" dirty="0">
                <a:latin typeface="Arial"/>
                <a:cs typeface="Arial"/>
              </a:rPr>
              <a:t>More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cores!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Arial"/>
              <a:buChar char="●"/>
            </a:pPr>
            <a:endParaRPr sz="1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400" dirty="0">
                <a:latin typeface="Arial"/>
                <a:cs typeface="Arial"/>
              </a:rPr>
              <a:t>Why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are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CPUs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less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effective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for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deep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learning?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400">
              <a:latin typeface="Arial"/>
              <a:cs typeface="Arial"/>
            </a:endParaRPr>
          </a:p>
          <a:p>
            <a:pPr marL="469265" indent="-335915">
              <a:lnSpc>
                <a:spcPct val="100000"/>
              </a:lnSpc>
              <a:buChar char="●"/>
              <a:tabLst>
                <a:tab pos="469265" algn="l"/>
              </a:tabLst>
            </a:pPr>
            <a:r>
              <a:rPr sz="1400" dirty="0">
                <a:latin typeface="Arial"/>
                <a:cs typeface="Arial"/>
              </a:rPr>
              <a:t>Less</a:t>
            </a:r>
            <a:r>
              <a:rPr sz="1400" spc="-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cores</a:t>
            </a:r>
            <a:r>
              <a:rPr sz="1400" spc="-5" dirty="0">
                <a:latin typeface="Arial"/>
                <a:cs typeface="Arial"/>
              </a:rPr>
              <a:t> </a:t>
            </a:r>
            <a:r>
              <a:rPr sz="1400" spc="-25" dirty="0">
                <a:latin typeface="Arial"/>
                <a:cs typeface="Arial"/>
              </a:rPr>
              <a:t>:(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9552" y="373177"/>
            <a:ext cx="7359239" cy="434195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80829" y="1020412"/>
            <a:ext cx="19799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/>
              <a:t>About</a:t>
            </a:r>
            <a:r>
              <a:rPr sz="3600" spc="-30" dirty="0"/>
              <a:t> </a:t>
            </a:r>
            <a:r>
              <a:rPr sz="3600" spc="-25" dirty="0"/>
              <a:t>me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429224" y="1762433"/>
            <a:ext cx="7207250" cy="26700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ts val="2865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424815" algn="l"/>
              </a:tabLst>
            </a:pPr>
            <a:r>
              <a:rPr lang="en-GB" sz="2400" dirty="0">
                <a:solidFill>
                  <a:srgbClr val="595959"/>
                </a:solidFill>
                <a:latin typeface="Arial"/>
                <a:cs typeface="Arial"/>
              </a:rPr>
              <a:t>Software Engineer at DIEHL Controls/Metering</a:t>
            </a:r>
            <a:endParaRPr sz="2400" dirty="0">
              <a:latin typeface="Arial"/>
              <a:cs typeface="Arial"/>
            </a:endParaRPr>
          </a:p>
          <a:p>
            <a:pPr marL="354965" marR="253365" indent="-342900">
              <a:lnSpc>
                <a:spcPts val="2850"/>
              </a:lnSpc>
              <a:spcBef>
                <a:spcPts val="105"/>
              </a:spcBef>
              <a:buFont typeface="Arial" panose="020B0604020202020204" pitchFamily="34" charset="0"/>
              <a:buChar char="•"/>
              <a:tabLst>
                <a:tab pos="424815" algn="l"/>
              </a:tabLst>
            </a:pPr>
            <a:r>
              <a:rPr sz="2400" spc="-10" dirty="0">
                <a:solidFill>
                  <a:srgbClr val="595959"/>
                </a:solidFill>
                <a:latin typeface="Arial"/>
                <a:cs typeface="Arial"/>
              </a:rPr>
              <a:t>Background</a:t>
            </a:r>
            <a:r>
              <a:rPr sz="2400" spc="-10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2400" spc="-9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595959"/>
                </a:solidFill>
                <a:latin typeface="Arial"/>
                <a:cs typeface="Arial"/>
              </a:rPr>
              <a:t>academia</a:t>
            </a:r>
            <a:r>
              <a:rPr lang="en-GB" sz="2400" dirty="0">
                <a:solidFill>
                  <a:srgbClr val="595959"/>
                </a:solidFill>
                <a:latin typeface="Arial"/>
                <a:cs typeface="Arial"/>
              </a:rPr>
              <a:t>:</a:t>
            </a:r>
            <a:r>
              <a:rPr sz="2400" spc="-9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endParaRPr lang="en-GB" sz="2400" spc="-95" dirty="0">
              <a:solidFill>
                <a:srgbClr val="595959"/>
              </a:solidFill>
              <a:latin typeface="Arial"/>
              <a:cs typeface="Arial"/>
            </a:endParaRPr>
          </a:p>
          <a:p>
            <a:pPr marL="469265" marR="253365" lvl="8" indent="-457200">
              <a:lnSpc>
                <a:spcPts val="2850"/>
              </a:lnSpc>
              <a:spcBef>
                <a:spcPts val="105"/>
              </a:spcBef>
              <a:buFont typeface="+mj-lt"/>
              <a:buAutoNum type="arabicPeriod"/>
              <a:tabLst>
                <a:tab pos="424815" algn="l"/>
              </a:tabLst>
            </a:pPr>
            <a:r>
              <a:rPr lang="en-GB" sz="2400" dirty="0">
                <a:solidFill>
                  <a:srgbClr val="595959"/>
                </a:solidFill>
                <a:latin typeface="Arial"/>
                <a:cs typeface="Arial"/>
              </a:rPr>
              <a:t>Biotechnology</a:t>
            </a:r>
          </a:p>
          <a:p>
            <a:pPr marL="469265" marR="253365" lvl="8" indent="-457200">
              <a:lnSpc>
                <a:spcPts val="2850"/>
              </a:lnSpc>
              <a:spcBef>
                <a:spcPts val="105"/>
              </a:spcBef>
              <a:buFont typeface="+mj-lt"/>
              <a:buAutoNum type="arabicPeriod"/>
              <a:tabLst>
                <a:tab pos="424815" algn="l"/>
              </a:tabLst>
            </a:pPr>
            <a:r>
              <a:rPr lang="en-GB" sz="2400" dirty="0">
                <a:solidFill>
                  <a:srgbClr val="595959"/>
                </a:solidFill>
                <a:latin typeface="Arial"/>
                <a:cs typeface="Arial"/>
              </a:rPr>
              <a:t>Bioinformatics </a:t>
            </a:r>
          </a:p>
          <a:p>
            <a:pPr marL="469265" marR="253365" lvl="8" indent="-457200">
              <a:lnSpc>
                <a:spcPts val="2850"/>
              </a:lnSpc>
              <a:spcBef>
                <a:spcPts val="105"/>
              </a:spcBef>
              <a:buFont typeface="+mj-lt"/>
              <a:buAutoNum type="arabicPeriod"/>
              <a:tabLst>
                <a:tab pos="424815" algn="l"/>
              </a:tabLst>
            </a:pPr>
            <a:r>
              <a:rPr lang="en-GB" sz="2400" dirty="0">
                <a:solidFill>
                  <a:srgbClr val="595959"/>
                </a:solidFill>
                <a:latin typeface="Arial"/>
                <a:cs typeface="Arial"/>
              </a:rPr>
              <a:t>Computational theoretical biophysics</a:t>
            </a:r>
          </a:p>
          <a:p>
            <a:pPr marL="469265" marR="253365" lvl="8" indent="-457200">
              <a:lnSpc>
                <a:spcPts val="2850"/>
              </a:lnSpc>
              <a:spcBef>
                <a:spcPts val="105"/>
              </a:spcBef>
              <a:buFont typeface="+mj-lt"/>
              <a:buAutoNum type="arabicPeriod"/>
              <a:tabLst>
                <a:tab pos="424815" algn="l"/>
              </a:tabLst>
            </a:pPr>
            <a:endParaRPr lang="en-GB" sz="2400" spc="-10" dirty="0">
              <a:solidFill>
                <a:srgbClr val="595959"/>
              </a:solidFill>
              <a:latin typeface="Arial"/>
              <a:cs typeface="Arial"/>
            </a:endParaRPr>
          </a:p>
          <a:p>
            <a:pPr marL="469265" marR="253365" lvl="8" indent="-457200">
              <a:lnSpc>
                <a:spcPts val="2850"/>
              </a:lnSpc>
              <a:spcBef>
                <a:spcPts val="105"/>
              </a:spcBef>
              <a:buFont typeface="Arial" panose="020B0604020202020204" pitchFamily="34" charset="0"/>
              <a:buChar char="•"/>
              <a:tabLst>
                <a:tab pos="424815" algn="l"/>
              </a:tabLst>
            </a:pPr>
            <a:r>
              <a:rPr lang="en-GB" sz="2400" spc="-10" dirty="0">
                <a:latin typeface="Arial"/>
                <a:cs typeface="Arial"/>
              </a:rPr>
              <a:t>Benchmarking enjoyer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9545" y="191543"/>
            <a:ext cx="6667392" cy="477847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Why</a:t>
            </a:r>
            <a:r>
              <a:rPr spc="-50" dirty="0"/>
              <a:t> </a:t>
            </a:r>
            <a:r>
              <a:rPr dirty="0"/>
              <a:t>do</a:t>
            </a:r>
            <a:r>
              <a:rPr spc="-45" dirty="0"/>
              <a:t> </a:t>
            </a:r>
            <a:r>
              <a:rPr dirty="0"/>
              <a:t>we</a:t>
            </a:r>
            <a:r>
              <a:rPr spc="-50" dirty="0"/>
              <a:t> </a:t>
            </a:r>
            <a:r>
              <a:rPr dirty="0"/>
              <a:t>use</a:t>
            </a:r>
            <a:r>
              <a:rPr spc="-45" dirty="0"/>
              <a:t> </a:t>
            </a:r>
            <a:r>
              <a:rPr dirty="0"/>
              <a:t>deep</a:t>
            </a:r>
            <a:r>
              <a:rPr spc="-45" dirty="0"/>
              <a:t> </a:t>
            </a:r>
            <a:r>
              <a:rPr spc="-10" dirty="0"/>
              <a:t>learning?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59775" y="1251850"/>
            <a:ext cx="5071500" cy="31161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505993" y="4693213"/>
            <a:ext cx="8199755" cy="44830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48615" marR="5080" indent="-336550">
              <a:lnSpc>
                <a:spcPts val="1650"/>
              </a:lnSpc>
              <a:spcBef>
                <a:spcPts val="180"/>
              </a:spcBef>
              <a:buChar char="●"/>
              <a:tabLst>
                <a:tab pos="348615" algn="l"/>
              </a:tabLst>
            </a:pPr>
            <a:r>
              <a:rPr sz="1400" dirty="0">
                <a:latin typeface="Arial"/>
                <a:cs typeface="Arial"/>
              </a:rPr>
              <a:t>Disclaimer: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the</a:t>
            </a:r>
            <a:r>
              <a:rPr sz="1400" spc="-10" dirty="0">
                <a:latin typeface="Arial"/>
                <a:cs typeface="Arial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No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Free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Lunch</a:t>
            </a:r>
            <a:r>
              <a:rPr sz="1400" u="heavy" spc="-4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Theorems</a:t>
            </a:r>
            <a:r>
              <a:rPr sz="1400" spc="-25" dirty="0">
                <a:solidFill>
                  <a:srgbClr val="0097A7"/>
                </a:solidFill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explain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why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this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graph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might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be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hype,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although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things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spc="-20" dirty="0">
                <a:latin typeface="Arial"/>
                <a:cs typeface="Arial"/>
              </a:rPr>
              <a:t>like </a:t>
            </a:r>
            <a:r>
              <a:rPr sz="1400" dirty="0">
                <a:latin typeface="Arial"/>
                <a:cs typeface="Arial"/>
              </a:rPr>
              <a:t>the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current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GPT</a:t>
            </a:r>
            <a:r>
              <a:rPr sz="1400" u="heavy" spc="-5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experiments</a:t>
            </a:r>
            <a:r>
              <a:rPr sz="1400" spc="-15" dirty="0">
                <a:solidFill>
                  <a:srgbClr val="0097A7"/>
                </a:solidFill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show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promise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Applications</a:t>
            </a:r>
            <a:r>
              <a:rPr spc="-95" dirty="0"/>
              <a:t> </a:t>
            </a:r>
            <a:r>
              <a:rPr dirty="0"/>
              <a:t>of</a:t>
            </a:r>
            <a:r>
              <a:rPr spc="-90" dirty="0"/>
              <a:t> </a:t>
            </a:r>
            <a:r>
              <a:rPr dirty="0"/>
              <a:t>deep</a:t>
            </a:r>
            <a:r>
              <a:rPr spc="-90" dirty="0"/>
              <a:t> </a:t>
            </a:r>
            <a:r>
              <a:rPr spc="-10" dirty="0"/>
              <a:t>learning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37043" y="1616688"/>
            <a:ext cx="7676515" cy="275336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48615" marR="353060" indent="-336550">
              <a:lnSpc>
                <a:spcPts val="1650"/>
              </a:lnSpc>
              <a:spcBef>
                <a:spcPts val="180"/>
              </a:spcBef>
              <a:buChar char="●"/>
              <a:tabLst>
                <a:tab pos="348615" algn="l"/>
              </a:tabLst>
            </a:pPr>
            <a:r>
              <a:rPr sz="1400" dirty="0">
                <a:latin typeface="Arial"/>
                <a:cs typeface="Arial"/>
              </a:rPr>
              <a:t>Computer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vision: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image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classification,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object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detection,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segmentation,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image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description, </a:t>
            </a:r>
            <a:r>
              <a:rPr sz="1400" dirty="0">
                <a:latin typeface="Arial"/>
                <a:cs typeface="Arial"/>
              </a:rPr>
              <a:t>image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generation,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satellite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and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drone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image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analysis</a:t>
            </a:r>
            <a:endParaRPr sz="1400">
              <a:latin typeface="Arial"/>
              <a:cs typeface="Arial"/>
            </a:endParaRPr>
          </a:p>
          <a:p>
            <a:pPr marL="347980" indent="-335280">
              <a:lnSpc>
                <a:spcPct val="100000"/>
              </a:lnSpc>
              <a:spcBef>
                <a:spcPts val="1570"/>
              </a:spcBef>
              <a:buChar char="●"/>
              <a:tabLst>
                <a:tab pos="347980" algn="l"/>
              </a:tabLst>
            </a:pPr>
            <a:r>
              <a:rPr sz="1400" dirty="0">
                <a:latin typeface="Arial"/>
                <a:cs typeface="Arial"/>
              </a:rPr>
              <a:t>Natural</a:t>
            </a:r>
            <a:r>
              <a:rPr sz="1400" spc="-6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Language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Processing: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translation,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text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and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spc="-20" dirty="0">
                <a:latin typeface="Arial"/>
                <a:cs typeface="Arial"/>
              </a:rPr>
              <a:t>DNA</a:t>
            </a:r>
            <a:r>
              <a:rPr sz="1400" spc="-8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sequence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prediction,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text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generation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Arial"/>
              <a:buChar char="●"/>
            </a:pPr>
            <a:endParaRPr sz="1400">
              <a:latin typeface="Arial"/>
              <a:cs typeface="Arial"/>
            </a:endParaRPr>
          </a:p>
          <a:p>
            <a:pPr marL="347980" indent="-335280">
              <a:lnSpc>
                <a:spcPct val="100000"/>
              </a:lnSpc>
              <a:buChar char="●"/>
              <a:tabLst>
                <a:tab pos="347980" algn="l"/>
              </a:tabLst>
            </a:pPr>
            <a:r>
              <a:rPr sz="1400" dirty="0">
                <a:latin typeface="Arial"/>
                <a:cs typeface="Arial"/>
              </a:rPr>
              <a:t>Audio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understanding,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audio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generation,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lip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reading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buFont typeface="Arial"/>
              <a:buChar char="●"/>
            </a:pP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Font typeface="Arial"/>
              <a:buChar char="●"/>
            </a:pPr>
            <a:endParaRPr sz="1400">
              <a:latin typeface="Arial"/>
              <a:cs typeface="Arial"/>
            </a:endParaRPr>
          </a:p>
          <a:p>
            <a:pPr marL="347980" indent="-335280">
              <a:lnSpc>
                <a:spcPct val="100000"/>
              </a:lnSpc>
              <a:buChar char="●"/>
              <a:tabLst>
                <a:tab pos="347980" algn="l"/>
              </a:tabLst>
            </a:pPr>
            <a:r>
              <a:rPr sz="1400" dirty="0">
                <a:latin typeface="Arial"/>
                <a:cs typeface="Arial"/>
              </a:rPr>
              <a:t>Playing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games,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finding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optimal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strategies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(when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paired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with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reinforcement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learning)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buFont typeface="Arial"/>
              <a:buChar char="●"/>
            </a:pP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30"/>
              </a:spcBef>
              <a:buFont typeface="Arial"/>
              <a:buChar char="●"/>
            </a:pPr>
            <a:endParaRPr sz="1400">
              <a:latin typeface="Arial"/>
              <a:cs typeface="Arial"/>
            </a:endParaRPr>
          </a:p>
          <a:p>
            <a:pPr marL="348615" marR="40005" indent="-336550">
              <a:lnSpc>
                <a:spcPts val="1650"/>
              </a:lnSpc>
              <a:buChar char="●"/>
              <a:tabLst>
                <a:tab pos="348615" algn="l"/>
              </a:tabLst>
            </a:pPr>
            <a:r>
              <a:rPr sz="1400" dirty="0">
                <a:latin typeface="Arial"/>
                <a:cs typeface="Arial"/>
              </a:rPr>
              <a:t>Any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system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that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requires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the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finding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of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significant</a:t>
            </a:r>
            <a:r>
              <a:rPr sz="1400" b="1" spc="-1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correlations</a:t>
            </a:r>
            <a:r>
              <a:rPr sz="1400" b="1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or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patterns/”intuitions”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in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spc="-25" dirty="0">
                <a:latin typeface="Arial"/>
                <a:cs typeface="Arial"/>
              </a:rPr>
              <a:t>the </a:t>
            </a:r>
            <a:r>
              <a:rPr sz="1400" dirty="0">
                <a:latin typeface="Arial"/>
                <a:cs typeface="Arial"/>
              </a:rPr>
              <a:t>data,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i.e.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the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‘thinking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fast’</a:t>
            </a:r>
            <a:r>
              <a:rPr sz="1400" spc="-7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systems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referred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by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Daniel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Kahneman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in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his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famous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book.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Why</a:t>
            </a:r>
            <a:r>
              <a:rPr spc="-50" dirty="0"/>
              <a:t> </a:t>
            </a:r>
            <a:r>
              <a:rPr dirty="0"/>
              <a:t>do</a:t>
            </a:r>
            <a:r>
              <a:rPr spc="-45" dirty="0"/>
              <a:t> </a:t>
            </a:r>
            <a:r>
              <a:rPr dirty="0"/>
              <a:t>we</a:t>
            </a:r>
            <a:r>
              <a:rPr spc="-50" dirty="0"/>
              <a:t> </a:t>
            </a:r>
            <a:r>
              <a:rPr dirty="0"/>
              <a:t>use</a:t>
            </a:r>
            <a:r>
              <a:rPr spc="-45" dirty="0"/>
              <a:t> </a:t>
            </a:r>
            <a:r>
              <a:rPr dirty="0"/>
              <a:t>deep</a:t>
            </a:r>
            <a:r>
              <a:rPr spc="-45" dirty="0"/>
              <a:t> </a:t>
            </a:r>
            <a:r>
              <a:rPr spc="-10" dirty="0"/>
              <a:t>learning?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75768" y="1455563"/>
            <a:ext cx="7287259" cy="2124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7980" indent="-335280">
              <a:lnSpc>
                <a:spcPts val="1664"/>
              </a:lnSpc>
              <a:spcBef>
                <a:spcPts val="100"/>
              </a:spcBef>
              <a:buChar char="●"/>
              <a:tabLst>
                <a:tab pos="347980" algn="l"/>
              </a:tabLst>
            </a:pPr>
            <a:r>
              <a:rPr sz="1400" dirty="0">
                <a:latin typeface="Arial"/>
                <a:cs typeface="Arial"/>
              </a:rPr>
              <a:t>Deep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neural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networks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are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universal</a:t>
            </a:r>
            <a:r>
              <a:rPr sz="1400" b="1" i="1" spc="-25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function</a:t>
            </a:r>
            <a:r>
              <a:rPr sz="1400" b="1" i="1" spc="-25" dirty="0">
                <a:latin typeface="Arial"/>
                <a:cs typeface="Arial"/>
              </a:rPr>
              <a:t> </a:t>
            </a:r>
            <a:r>
              <a:rPr sz="1400" b="1" i="1" spc="-10" dirty="0">
                <a:latin typeface="Arial"/>
                <a:cs typeface="Arial"/>
              </a:rPr>
              <a:t>approximators</a:t>
            </a:r>
            <a:endParaRPr sz="1400">
              <a:latin typeface="Arial"/>
              <a:cs typeface="Arial"/>
            </a:endParaRPr>
          </a:p>
          <a:p>
            <a:pPr marL="805815" marR="527050" lvl="1" indent="-336550">
              <a:lnSpc>
                <a:spcPts val="1650"/>
              </a:lnSpc>
              <a:spcBef>
                <a:spcPts val="65"/>
              </a:spcBef>
              <a:buChar char="○"/>
              <a:tabLst>
                <a:tab pos="805815" algn="l"/>
              </a:tabLst>
            </a:pPr>
            <a:r>
              <a:rPr sz="1400" i="1" dirty="0">
                <a:latin typeface="Arial"/>
                <a:cs typeface="Arial"/>
              </a:rPr>
              <a:t>This</a:t>
            </a:r>
            <a:r>
              <a:rPr sz="1400" i="1" spc="-3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means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that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given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the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right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architecture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and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training,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they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can </a:t>
            </a:r>
            <a:r>
              <a:rPr sz="1400" b="1" i="1" spc="-10" dirty="0">
                <a:latin typeface="Arial"/>
                <a:cs typeface="Arial"/>
              </a:rPr>
              <a:t>compute </a:t>
            </a:r>
            <a:r>
              <a:rPr sz="1400" b="1" i="1" dirty="0">
                <a:latin typeface="Arial"/>
                <a:cs typeface="Arial"/>
              </a:rPr>
              <a:t>everything</a:t>
            </a:r>
            <a:r>
              <a:rPr sz="1400" b="1" i="1" spc="-40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that’s</a:t>
            </a:r>
            <a:r>
              <a:rPr sz="1400" b="1" i="1" spc="-40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computable</a:t>
            </a:r>
            <a:r>
              <a:rPr sz="1400" i="1" dirty="0">
                <a:latin typeface="Arial"/>
                <a:cs typeface="Arial"/>
              </a:rPr>
              <a:t>,</a:t>
            </a:r>
            <a:r>
              <a:rPr sz="1400" i="1" spc="-4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just</a:t>
            </a:r>
            <a:r>
              <a:rPr sz="1400" i="1" spc="-3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like</a:t>
            </a:r>
            <a:r>
              <a:rPr sz="1400" i="1" spc="-4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a</a:t>
            </a:r>
            <a:r>
              <a:rPr sz="1400" i="1" spc="-30" dirty="0">
                <a:latin typeface="Arial"/>
                <a:cs typeface="Arial"/>
              </a:rPr>
              <a:t> </a:t>
            </a:r>
            <a:r>
              <a:rPr sz="1400" i="1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Universal</a:t>
            </a:r>
            <a:r>
              <a:rPr sz="1400" i="1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400" i="1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Turing</a:t>
            </a:r>
            <a:r>
              <a:rPr sz="1400" i="1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400" i="1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Machine</a:t>
            </a:r>
            <a:endParaRPr sz="1400">
              <a:latin typeface="Arial"/>
              <a:cs typeface="Arial"/>
            </a:endParaRPr>
          </a:p>
          <a:p>
            <a:pPr marL="805815" marR="833755" lvl="1" indent="-336550">
              <a:lnSpc>
                <a:spcPts val="1650"/>
              </a:lnSpc>
              <a:buChar char="○"/>
              <a:tabLst>
                <a:tab pos="805815" algn="l"/>
              </a:tabLst>
            </a:pPr>
            <a:r>
              <a:rPr sz="1400" i="1" dirty="0">
                <a:latin typeface="Arial"/>
                <a:cs typeface="Arial"/>
              </a:rPr>
              <a:t>In</a:t>
            </a:r>
            <a:r>
              <a:rPr sz="1400" i="1" spc="-3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practice</a:t>
            </a:r>
            <a:r>
              <a:rPr sz="1400" i="1" spc="-1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this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means</a:t>
            </a:r>
            <a:r>
              <a:rPr sz="1400" i="1" spc="-1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that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deep</a:t>
            </a:r>
            <a:r>
              <a:rPr sz="1400" i="1" spc="-1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networks</a:t>
            </a:r>
            <a:r>
              <a:rPr sz="1400" i="1" spc="-1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are</a:t>
            </a:r>
            <a:r>
              <a:rPr sz="1400" i="1" spc="-15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very</a:t>
            </a:r>
            <a:r>
              <a:rPr sz="1400" b="1" i="1" spc="-15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good</a:t>
            </a:r>
            <a:r>
              <a:rPr sz="1400" b="1" i="1" spc="-1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at</a:t>
            </a:r>
            <a:r>
              <a:rPr sz="1400" i="1" spc="-1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finding</a:t>
            </a:r>
            <a:r>
              <a:rPr sz="1400" i="1" spc="-15" dirty="0">
                <a:latin typeface="Arial"/>
                <a:cs typeface="Arial"/>
              </a:rPr>
              <a:t> </a:t>
            </a:r>
            <a:r>
              <a:rPr sz="1400" i="1" spc="-20" dirty="0">
                <a:latin typeface="Arial"/>
                <a:cs typeface="Arial"/>
              </a:rPr>
              <a:t>very </a:t>
            </a:r>
            <a:r>
              <a:rPr sz="1400" i="1" dirty="0">
                <a:latin typeface="Arial"/>
                <a:cs typeface="Arial"/>
              </a:rPr>
              <a:t>sophisticated</a:t>
            </a:r>
            <a:r>
              <a:rPr sz="1400" i="1" spc="-3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decision</a:t>
            </a:r>
            <a:r>
              <a:rPr sz="1400" i="1" spc="-3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boundaries</a:t>
            </a:r>
            <a:r>
              <a:rPr sz="1400" i="1" spc="-3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(aka</a:t>
            </a:r>
            <a:r>
              <a:rPr sz="1400" i="1" spc="-3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“curve</a:t>
            </a:r>
            <a:r>
              <a:rPr sz="1400" i="1" spc="-30" dirty="0">
                <a:latin typeface="Arial"/>
                <a:cs typeface="Arial"/>
              </a:rPr>
              <a:t> </a:t>
            </a:r>
            <a:r>
              <a:rPr sz="1400" i="1" spc="-10" dirty="0">
                <a:latin typeface="Arial"/>
                <a:cs typeface="Arial"/>
              </a:rPr>
              <a:t>fitting”)</a:t>
            </a:r>
            <a:endParaRPr sz="1400">
              <a:latin typeface="Arial"/>
              <a:cs typeface="Arial"/>
            </a:endParaRPr>
          </a:p>
          <a:p>
            <a:pPr marL="805815" marR="73025" lvl="1" indent="-336550">
              <a:lnSpc>
                <a:spcPts val="1650"/>
              </a:lnSpc>
              <a:buChar char="○"/>
              <a:tabLst>
                <a:tab pos="805815" algn="l"/>
              </a:tabLst>
            </a:pPr>
            <a:r>
              <a:rPr sz="1400" i="1" dirty="0">
                <a:latin typeface="Arial"/>
                <a:cs typeface="Arial"/>
              </a:rPr>
              <a:t>Finding</a:t>
            </a:r>
            <a:r>
              <a:rPr sz="1400" i="1" spc="-3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the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function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means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the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finding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architecture</a:t>
            </a:r>
            <a:r>
              <a:rPr sz="1400" b="1" i="1" spc="-25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and</a:t>
            </a:r>
            <a:r>
              <a:rPr sz="1400" b="1" i="1" spc="-25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or</a:t>
            </a:r>
            <a:r>
              <a:rPr sz="1400" b="1" i="1" spc="-25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training</a:t>
            </a:r>
            <a:r>
              <a:rPr sz="1400" b="1" i="1" spc="-1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of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the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spc="-10" dirty="0">
                <a:latin typeface="Arial"/>
                <a:cs typeface="Arial"/>
              </a:rPr>
              <a:t>neural network</a:t>
            </a:r>
            <a:endParaRPr sz="1400">
              <a:latin typeface="Arial"/>
              <a:cs typeface="Arial"/>
            </a:endParaRPr>
          </a:p>
          <a:p>
            <a:pPr marL="805180" lvl="1" indent="-335915">
              <a:lnSpc>
                <a:spcPts val="1585"/>
              </a:lnSpc>
              <a:buChar char="○"/>
              <a:tabLst>
                <a:tab pos="805180" algn="l"/>
              </a:tabLst>
            </a:pPr>
            <a:r>
              <a:rPr sz="1400" i="1" dirty="0">
                <a:latin typeface="Arial"/>
                <a:cs typeface="Arial"/>
              </a:rPr>
              <a:t>It’s</a:t>
            </a:r>
            <a:r>
              <a:rPr sz="1400" i="1" spc="-35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fair</a:t>
            </a:r>
            <a:r>
              <a:rPr sz="1400" b="1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to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call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deep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neural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networks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“</a:t>
            </a:r>
            <a:r>
              <a:rPr sz="1400" b="1" i="1" dirty="0">
                <a:latin typeface="Arial"/>
                <a:cs typeface="Arial"/>
              </a:rPr>
              <a:t>linear</a:t>
            </a:r>
            <a:r>
              <a:rPr sz="1400" b="1" i="1" spc="-25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regression</a:t>
            </a:r>
            <a:r>
              <a:rPr sz="1400" b="1" i="1" spc="-25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on</a:t>
            </a:r>
            <a:r>
              <a:rPr sz="1400" b="1" i="1" spc="-20" dirty="0">
                <a:latin typeface="Arial"/>
                <a:cs typeface="Arial"/>
              </a:rPr>
              <a:t> </a:t>
            </a:r>
            <a:r>
              <a:rPr sz="1400" b="1" i="1" spc="-10" dirty="0">
                <a:latin typeface="Arial"/>
                <a:cs typeface="Arial"/>
              </a:rPr>
              <a:t>steroids</a:t>
            </a:r>
            <a:r>
              <a:rPr sz="1400" i="1" spc="-10" dirty="0">
                <a:latin typeface="Arial"/>
                <a:cs typeface="Arial"/>
              </a:rPr>
              <a:t>”</a:t>
            </a:r>
            <a:endParaRPr sz="1400">
              <a:latin typeface="Arial"/>
              <a:cs typeface="Arial"/>
            </a:endParaRPr>
          </a:p>
          <a:p>
            <a:pPr marL="805815" marR="5080" lvl="1" indent="-336550">
              <a:lnSpc>
                <a:spcPts val="1650"/>
              </a:lnSpc>
              <a:spcBef>
                <a:spcPts val="65"/>
              </a:spcBef>
              <a:buChar char="○"/>
              <a:tabLst>
                <a:tab pos="805815" algn="l"/>
              </a:tabLst>
            </a:pPr>
            <a:r>
              <a:rPr sz="1400" i="1" dirty="0">
                <a:latin typeface="Arial"/>
                <a:cs typeface="Arial"/>
              </a:rPr>
              <a:t>Deep</a:t>
            </a:r>
            <a:r>
              <a:rPr sz="1400" i="1" spc="-3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neural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networks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pick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hidden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b="1" i="1" dirty="0">
                <a:latin typeface="Arial"/>
                <a:cs typeface="Arial"/>
              </a:rPr>
              <a:t>correlations</a:t>
            </a:r>
            <a:r>
              <a:rPr sz="1400" b="1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in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the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data,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but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most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spc="-10" dirty="0">
                <a:latin typeface="Arial"/>
                <a:cs typeface="Arial"/>
              </a:rPr>
              <a:t>architectures </a:t>
            </a:r>
            <a:r>
              <a:rPr sz="1400" i="1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don’t</a:t>
            </a:r>
            <a:r>
              <a:rPr sz="1400" i="1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i="1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pick</a:t>
            </a:r>
            <a:r>
              <a:rPr sz="1400" i="1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i="1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on</a:t>
            </a:r>
            <a:r>
              <a:rPr sz="1400" i="1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b="1" i="1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causality</a:t>
            </a:r>
            <a:r>
              <a:rPr sz="1400" b="1" i="1" spc="-30" dirty="0">
                <a:solidFill>
                  <a:srgbClr val="0097A7"/>
                </a:solidFill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(current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research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spc="-10" dirty="0">
                <a:latin typeface="Arial"/>
                <a:cs typeface="Arial"/>
              </a:rPr>
              <a:t>topic)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5849" y="272304"/>
            <a:ext cx="8832300" cy="420587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Choose</a:t>
            </a:r>
            <a:r>
              <a:rPr spc="-80" dirty="0"/>
              <a:t> </a:t>
            </a:r>
            <a:r>
              <a:rPr dirty="0"/>
              <a:t>the</a:t>
            </a:r>
            <a:r>
              <a:rPr spc="-80" dirty="0"/>
              <a:t> </a:t>
            </a:r>
            <a:r>
              <a:rPr dirty="0"/>
              <a:t>right</a:t>
            </a:r>
            <a:r>
              <a:rPr spc="-75" dirty="0"/>
              <a:t> </a:t>
            </a:r>
            <a:r>
              <a:rPr dirty="0"/>
              <a:t>loss</a:t>
            </a:r>
            <a:r>
              <a:rPr spc="-80" dirty="0"/>
              <a:t> </a:t>
            </a:r>
            <a:r>
              <a:rPr dirty="0"/>
              <a:t>function</a:t>
            </a:r>
            <a:r>
              <a:rPr spc="-75" dirty="0"/>
              <a:t> </a:t>
            </a:r>
            <a:r>
              <a:rPr dirty="0"/>
              <a:t>for</a:t>
            </a:r>
            <a:r>
              <a:rPr spc="-80" dirty="0"/>
              <a:t> </a:t>
            </a:r>
            <a:r>
              <a:rPr dirty="0"/>
              <a:t>the</a:t>
            </a:r>
            <a:r>
              <a:rPr spc="-80" dirty="0"/>
              <a:t> </a:t>
            </a:r>
            <a:r>
              <a:rPr spc="-20" dirty="0"/>
              <a:t>task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09725" y="2159775"/>
            <a:ext cx="5867399" cy="15239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604675" y="3869113"/>
            <a:ext cx="413512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Mean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Squared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Error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is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loss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function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for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regression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Choose</a:t>
            </a:r>
            <a:r>
              <a:rPr spc="-80" dirty="0"/>
              <a:t> </a:t>
            </a:r>
            <a:r>
              <a:rPr dirty="0"/>
              <a:t>the</a:t>
            </a:r>
            <a:r>
              <a:rPr spc="-80" dirty="0"/>
              <a:t> </a:t>
            </a:r>
            <a:r>
              <a:rPr dirty="0"/>
              <a:t>right</a:t>
            </a:r>
            <a:r>
              <a:rPr spc="-75" dirty="0"/>
              <a:t> </a:t>
            </a:r>
            <a:r>
              <a:rPr dirty="0"/>
              <a:t>loss</a:t>
            </a:r>
            <a:r>
              <a:rPr spc="-80" dirty="0"/>
              <a:t> </a:t>
            </a:r>
            <a:r>
              <a:rPr dirty="0"/>
              <a:t>function</a:t>
            </a:r>
            <a:r>
              <a:rPr spc="-75" dirty="0"/>
              <a:t> </a:t>
            </a:r>
            <a:r>
              <a:rPr dirty="0"/>
              <a:t>for</a:t>
            </a:r>
            <a:r>
              <a:rPr spc="-80" dirty="0"/>
              <a:t> </a:t>
            </a:r>
            <a:r>
              <a:rPr dirty="0"/>
              <a:t>the</a:t>
            </a:r>
            <a:r>
              <a:rPr spc="-80" dirty="0"/>
              <a:t> </a:t>
            </a:r>
            <a:r>
              <a:rPr spc="-20" dirty="0"/>
              <a:t>task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0512" y="1784844"/>
            <a:ext cx="8701088" cy="131206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352650" y="3582737"/>
            <a:ext cx="4184015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Cross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entropy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is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function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for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classification,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spc="-20" dirty="0">
                <a:latin typeface="Arial"/>
                <a:cs typeface="Arial"/>
              </a:rPr>
              <a:t>used </a:t>
            </a:r>
            <a:r>
              <a:rPr sz="1400" dirty="0">
                <a:latin typeface="Arial"/>
                <a:cs typeface="Arial"/>
              </a:rPr>
              <a:t>interchangeably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with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negative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log-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likelihood</a:t>
            </a:r>
            <a:r>
              <a:rPr sz="1400" dirty="0">
                <a:latin typeface="Arial"/>
                <a:cs typeface="Arial"/>
              </a:rPr>
              <a:t>,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here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spc="-25" dirty="0">
                <a:latin typeface="Arial"/>
                <a:cs typeface="Arial"/>
              </a:rPr>
              <a:t>we </a:t>
            </a:r>
            <a:r>
              <a:rPr sz="1400" dirty="0">
                <a:latin typeface="Arial"/>
                <a:cs typeface="Arial"/>
              </a:rPr>
              <a:t>see</a:t>
            </a:r>
            <a:r>
              <a:rPr sz="1400" spc="-1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it</a:t>
            </a:r>
            <a:r>
              <a:rPr sz="1400" spc="-1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in</a:t>
            </a:r>
            <a:r>
              <a:rPr sz="1400" spc="-5" dirty="0">
                <a:latin typeface="Arial"/>
                <a:cs typeface="Arial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its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binary</a:t>
            </a:r>
            <a:r>
              <a:rPr sz="1400" u="heavy" spc="-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case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4950" y="1030583"/>
            <a:ext cx="7488975" cy="3105168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Can</a:t>
            </a:r>
            <a:r>
              <a:rPr spc="-70" dirty="0"/>
              <a:t> </a:t>
            </a:r>
            <a:r>
              <a:rPr dirty="0"/>
              <a:t>we</a:t>
            </a:r>
            <a:r>
              <a:rPr spc="-65" dirty="0"/>
              <a:t> </a:t>
            </a:r>
            <a:r>
              <a:rPr dirty="0"/>
              <a:t>solve</a:t>
            </a:r>
            <a:r>
              <a:rPr spc="-70" dirty="0"/>
              <a:t> </a:t>
            </a:r>
            <a:r>
              <a:rPr dirty="0"/>
              <a:t>this</a:t>
            </a:r>
            <a:r>
              <a:rPr spc="-65" dirty="0"/>
              <a:t> </a:t>
            </a:r>
            <a:r>
              <a:rPr dirty="0"/>
              <a:t>task</a:t>
            </a:r>
            <a:r>
              <a:rPr spc="-65" dirty="0"/>
              <a:t> </a:t>
            </a:r>
            <a:r>
              <a:rPr dirty="0"/>
              <a:t>with</a:t>
            </a:r>
            <a:r>
              <a:rPr spc="-70" dirty="0"/>
              <a:t> </a:t>
            </a:r>
            <a:r>
              <a:rPr dirty="0"/>
              <a:t>logistic</a:t>
            </a:r>
            <a:r>
              <a:rPr spc="-65" dirty="0"/>
              <a:t> </a:t>
            </a:r>
            <a:r>
              <a:rPr spc="-10" dirty="0"/>
              <a:t>regression?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08889" y="1534197"/>
            <a:ext cx="4394198" cy="3333391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7512050" cy="88074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85"/>
              </a:spcBef>
            </a:pPr>
            <a:r>
              <a:rPr dirty="0"/>
              <a:t>Q:</a:t>
            </a:r>
            <a:r>
              <a:rPr spc="-75" dirty="0"/>
              <a:t> </a:t>
            </a:r>
            <a:r>
              <a:rPr dirty="0"/>
              <a:t>Which</a:t>
            </a:r>
            <a:r>
              <a:rPr spc="-70" dirty="0"/>
              <a:t> </a:t>
            </a:r>
            <a:r>
              <a:rPr dirty="0"/>
              <a:t>loss</a:t>
            </a:r>
            <a:r>
              <a:rPr spc="-70" dirty="0"/>
              <a:t> </a:t>
            </a:r>
            <a:r>
              <a:rPr dirty="0"/>
              <a:t>function</a:t>
            </a:r>
            <a:r>
              <a:rPr spc="-70" dirty="0"/>
              <a:t> </a:t>
            </a:r>
            <a:r>
              <a:rPr dirty="0"/>
              <a:t>should</a:t>
            </a:r>
            <a:r>
              <a:rPr spc="-70" dirty="0"/>
              <a:t> </a:t>
            </a:r>
            <a:r>
              <a:rPr dirty="0"/>
              <a:t>we</a:t>
            </a:r>
            <a:r>
              <a:rPr spc="-70" dirty="0"/>
              <a:t> </a:t>
            </a:r>
            <a:r>
              <a:rPr dirty="0"/>
              <a:t>use</a:t>
            </a:r>
            <a:r>
              <a:rPr spc="-70" dirty="0"/>
              <a:t> </a:t>
            </a:r>
            <a:r>
              <a:rPr dirty="0"/>
              <a:t>for</a:t>
            </a:r>
            <a:r>
              <a:rPr spc="-70" dirty="0"/>
              <a:t> </a:t>
            </a:r>
            <a:r>
              <a:rPr spc="-10" dirty="0"/>
              <a:t>binary </a:t>
            </a:r>
            <a:r>
              <a:rPr dirty="0"/>
              <a:t>logistic</a:t>
            </a:r>
            <a:r>
              <a:rPr spc="-95" dirty="0"/>
              <a:t> </a:t>
            </a:r>
            <a:r>
              <a:rPr spc="-10" dirty="0"/>
              <a:t>regression?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5050" y="1707826"/>
            <a:ext cx="6137275" cy="1597025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469265" indent="-444500">
              <a:lnSpc>
                <a:spcPct val="100000"/>
              </a:lnSpc>
              <a:spcBef>
                <a:spcPts val="414"/>
              </a:spcBef>
              <a:buAutoNum type="alphaUcPeriod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Mean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Squared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Error</a:t>
            </a:r>
            <a:endParaRPr sz="1800">
              <a:latin typeface="Arial"/>
              <a:cs typeface="Arial"/>
            </a:endParaRPr>
          </a:p>
          <a:p>
            <a:pPr marL="469265" indent="-444500">
              <a:lnSpc>
                <a:spcPct val="100000"/>
              </a:lnSpc>
              <a:spcBef>
                <a:spcPts val="315"/>
              </a:spcBef>
              <a:buAutoNum type="alphaUcPeriod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Cross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Entropy</a:t>
            </a:r>
            <a:endParaRPr sz="1800">
              <a:latin typeface="Arial"/>
              <a:cs typeface="Arial"/>
            </a:endParaRPr>
          </a:p>
          <a:p>
            <a:pPr marL="469265" indent="-456565">
              <a:lnSpc>
                <a:spcPct val="100000"/>
              </a:lnSpc>
              <a:spcBef>
                <a:spcPts val="315"/>
              </a:spcBef>
              <a:buAutoNum type="alphaUcPeriod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Negative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log-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likelihood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(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huh?</a:t>
            </a:r>
            <a:r>
              <a:rPr sz="1800" spc="-25" dirty="0">
                <a:solidFill>
                  <a:srgbClr val="0097A7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Maybe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read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this</a:t>
            </a:r>
            <a:r>
              <a:rPr sz="1800" spc="-20" dirty="0">
                <a:solidFill>
                  <a:srgbClr val="0097A7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too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later.)</a:t>
            </a:r>
            <a:endParaRPr sz="1800">
              <a:latin typeface="Arial"/>
              <a:cs typeface="Arial"/>
            </a:endParaRPr>
          </a:p>
          <a:p>
            <a:pPr marL="469265" indent="-456565">
              <a:lnSpc>
                <a:spcPct val="100000"/>
              </a:lnSpc>
              <a:spcBef>
                <a:spcPts val="315"/>
              </a:spcBef>
              <a:buAutoNum type="alphaUcPeriod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Precision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&amp;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Recall</a:t>
            </a:r>
            <a:endParaRPr sz="1800">
              <a:latin typeface="Arial"/>
              <a:cs typeface="Arial"/>
            </a:endParaRPr>
          </a:p>
          <a:p>
            <a:pPr marL="469265" indent="-444500">
              <a:lnSpc>
                <a:spcPct val="100000"/>
              </a:lnSpc>
              <a:spcBef>
                <a:spcPts val="315"/>
              </a:spcBef>
              <a:buAutoNum type="alphaUcPeriod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None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above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Agenda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249" y="1162308"/>
            <a:ext cx="6641465" cy="2590800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379095" indent="-366395">
              <a:lnSpc>
                <a:spcPct val="100000"/>
              </a:lnSpc>
              <a:spcBef>
                <a:spcPts val="52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Intro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deep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learning</a:t>
            </a:r>
            <a:endParaRPr sz="1800">
              <a:latin typeface="Arial"/>
              <a:cs typeface="Arial"/>
            </a:endParaRPr>
          </a:p>
          <a:p>
            <a:pPr marL="836294" lvl="1" indent="-335915">
              <a:lnSpc>
                <a:spcPct val="100000"/>
              </a:lnSpc>
              <a:spcBef>
                <a:spcPts val="330"/>
              </a:spcBef>
              <a:buChar char="○"/>
              <a:tabLst>
                <a:tab pos="836294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DL</a:t>
            </a:r>
            <a:r>
              <a:rPr sz="1400" spc="-7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machine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learning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 project-cycle</a:t>
            </a:r>
            <a:endParaRPr sz="1400">
              <a:latin typeface="Arial"/>
              <a:cs typeface="Arial"/>
            </a:endParaRPr>
          </a:p>
          <a:p>
            <a:pPr marL="836294" lvl="1" indent="-335915">
              <a:lnSpc>
                <a:spcPct val="100000"/>
              </a:lnSpc>
              <a:spcBef>
                <a:spcPts val="270"/>
              </a:spcBef>
              <a:buChar char="○"/>
              <a:tabLst>
                <a:tab pos="836294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DL</a:t>
            </a:r>
            <a:r>
              <a:rPr sz="1400" spc="-6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and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should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use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25" dirty="0">
                <a:solidFill>
                  <a:srgbClr val="595959"/>
                </a:solidFill>
                <a:latin typeface="Arial"/>
                <a:cs typeface="Arial"/>
              </a:rPr>
              <a:t>it?</a:t>
            </a:r>
            <a:endParaRPr sz="1400">
              <a:latin typeface="Arial"/>
              <a:cs typeface="Arial"/>
            </a:endParaRPr>
          </a:p>
          <a:p>
            <a:pPr marL="1293495" lvl="2" indent="-335915">
              <a:lnSpc>
                <a:spcPct val="100000"/>
              </a:lnSpc>
              <a:spcBef>
                <a:spcPts val="270"/>
              </a:spcBef>
              <a:buChar char="■"/>
              <a:tabLst>
                <a:tab pos="1293495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Neural</a:t>
            </a:r>
            <a:r>
              <a:rPr sz="1400" spc="-4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networks</a:t>
            </a:r>
            <a:endParaRPr sz="1400">
              <a:latin typeface="Arial"/>
              <a:cs typeface="Arial"/>
            </a:endParaRPr>
          </a:p>
          <a:p>
            <a:pPr marL="1293495" lvl="2" indent="-335915">
              <a:lnSpc>
                <a:spcPct val="100000"/>
              </a:lnSpc>
              <a:spcBef>
                <a:spcPts val="270"/>
              </a:spcBef>
              <a:buChar char="■"/>
              <a:tabLst>
                <a:tab pos="1293495" algn="l"/>
              </a:tabLst>
            </a:pP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Perceptrons</a:t>
            </a:r>
            <a:endParaRPr sz="1400">
              <a:latin typeface="Arial"/>
              <a:cs typeface="Arial"/>
            </a:endParaRPr>
          </a:p>
          <a:p>
            <a:pPr marL="1293495" lvl="2" indent="-335915">
              <a:lnSpc>
                <a:spcPct val="100000"/>
              </a:lnSpc>
              <a:spcBef>
                <a:spcPts val="270"/>
              </a:spcBef>
              <a:buChar char="■"/>
              <a:tabLst>
                <a:tab pos="1293495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4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feedforward</a:t>
            </a:r>
            <a:r>
              <a:rPr sz="14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pass</a:t>
            </a:r>
            <a:endParaRPr sz="1400">
              <a:latin typeface="Arial"/>
              <a:cs typeface="Arial"/>
            </a:endParaRPr>
          </a:p>
          <a:p>
            <a:pPr marL="1293495" lvl="2" indent="-335915">
              <a:lnSpc>
                <a:spcPct val="100000"/>
              </a:lnSpc>
              <a:spcBef>
                <a:spcPts val="270"/>
              </a:spcBef>
              <a:buChar char="■"/>
              <a:tabLst>
                <a:tab pos="1293495" algn="l"/>
              </a:tabLst>
            </a:pP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Backpropagation</a:t>
            </a:r>
            <a:endParaRPr sz="1400">
              <a:latin typeface="Arial"/>
              <a:cs typeface="Arial"/>
            </a:endParaRPr>
          </a:p>
          <a:p>
            <a:pPr marL="1293495" lvl="2" indent="-335915">
              <a:lnSpc>
                <a:spcPct val="100000"/>
              </a:lnSpc>
              <a:spcBef>
                <a:spcPts val="270"/>
              </a:spcBef>
              <a:buChar char="■"/>
              <a:tabLst>
                <a:tab pos="1293495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Activation</a:t>
            </a:r>
            <a:r>
              <a:rPr sz="1400" spc="-5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functions</a:t>
            </a:r>
            <a:endParaRPr sz="1400">
              <a:latin typeface="Arial"/>
              <a:cs typeface="Arial"/>
            </a:endParaRPr>
          </a:p>
          <a:p>
            <a:pPr marL="1293495" lvl="2" indent="-335915">
              <a:lnSpc>
                <a:spcPct val="100000"/>
              </a:lnSpc>
              <a:spcBef>
                <a:spcPts val="270"/>
              </a:spcBef>
              <a:buChar char="■"/>
              <a:tabLst>
                <a:tab pos="1293495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Stochastic</a:t>
            </a:r>
            <a:r>
              <a:rPr sz="14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gradient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descent</a:t>
            </a:r>
            <a:endParaRPr sz="1400">
              <a:latin typeface="Arial"/>
              <a:cs typeface="Arial"/>
            </a:endParaRPr>
          </a:p>
          <a:p>
            <a:pPr marL="836294" lvl="1" indent="-335915">
              <a:lnSpc>
                <a:spcPct val="100000"/>
              </a:lnSpc>
              <a:spcBef>
                <a:spcPts val="270"/>
              </a:spcBef>
              <a:buChar char="○"/>
              <a:tabLst>
                <a:tab pos="836294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Our</a:t>
            </a:r>
            <a:r>
              <a:rPr sz="14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goal: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build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image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classifier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for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digits,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first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Numpy,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then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PyTorch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Cross</a:t>
            </a:r>
            <a:r>
              <a:rPr spc="-80" dirty="0"/>
              <a:t> </a:t>
            </a:r>
            <a:r>
              <a:rPr spc="-10" dirty="0"/>
              <a:t>Entropy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400" y="1170124"/>
            <a:ext cx="8839199" cy="164291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Cross</a:t>
            </a:r>
            <a:r>
              <a:rPr spc="-80" dirty="0"/>
              <a:t> </a:t>
            </a:r>
            <a:r>
              <a:rPr spc="-10" dirty="0"/>
              <a:t>entropy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1724" y="1122624"/>
            <a:ext cx="8628900" cy="320663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585050" y="4533538"/>
            <a:ext cx="221932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Explore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the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Colab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notebook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55026" y="606322"/>
            <a:ext cx="4394198" cy="3333391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24775" y="4338788"/>
            <a:ext cx="4236085" cy="685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533775">
              <a:lnSpc>
                <a:spcPct val="100000"/>
              </a:lnSpc>
              <a:spcBef>
                <a:spcPts val="100"/>
              </a:spcBef>
            </a:pP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Exercise</a:t>
            </a:r>
            <a:r>
              <a:rPr sz="1400" spc="-10" dirty="0">
                <a:solidFill>
                  <a:srgbClr val="0097A7"/>
                </a:solidFill>
                <a:latin typeface="Arial"/>
                <a:cs typeface="Arial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Solution</a:t>
            </a:r>
            <a:endParaRPr sz="1400">
              <a:latin typeface="Arial"/>
              <a:cs typeface="Arial"/>
            </a:endParaRPr>
          </a:p>
          <a:p>
            <a:pPr marL="1130935">
              <a:lnSpc>
                <a:spcPct val="100000"/>
              </a:lnSpc>
              <a:spcBef>
                <a:spcPts val="155"/>
              </a:spcBef>
            </a:pPr>
            <a:r>
              <a:rPr sz="1400" dirty="0">
                <a:latin typeface="Arial"/>
                <a:cs typeface="Arial"/>
              </a:rPr>
              <a:t>Refer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to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5"/>
              </a:rPr>
              <a:t>this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5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5"/>
              </a:rPr>
              <a:t>tutorial</a:t>
            </a:r>
            <a:r>
              <a:rPr sz="1400" spc="-15" dirty="0">
                <a:solidFill>
                  <a:srgbClr val="0097A7"/>
                </a:solidFill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and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this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 discussion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hlinkClick r:id="rId2"/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5325" y="549600"/>
            <a:ext cx="7897324" cy="40443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7425" y="550210"/>
            <a:ext cx="2687320" cy="3975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095"/>
              </a:lnSpc>
            </a:pPr>
            <a:r>
              <a:rPr sz="2800" dirty="0">
                <a:latin typeface="Arial"/>
                <a:cs typeface="Arial"/>
              </a:rPr>
              <a:t>The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loss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function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3116"/>
            <a:ext cx="9143999" cy="439576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138375" y="4751188"/>
            <a:ext cx="41541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Q: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Which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of</a:t>
            </a:r>
            <a:r>
              <a:rPr sz="1400" spc="-1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these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points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have</a:t>
            </a:r>
            <a:r>
              <a:rPr sz="1400" spc="-1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higher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cross</a:t>
            </a:r>
            <a:r>
              <a:rPr sz="1400" spc="-10" dirty="0">
                <a:latin typeface="Arial"/>
                <a:cs typeface="Arial"/>
              </a:rPr>
              <a:t> entropy?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The</a:t>
            </a:r>
            <a:r>
              <a:rPr spc="-80" dirty="0"/>
              <a:t> </a:t>
            </a:r>
            <a:r>
              <a:rPr spc="-10" dirty="0"/>
              <a:t>feedforward</a:t>
            </a:r>
            <a:r>
              <a:rPr spc="-80" dirty="0"/>
              <a:t> </a:t>
            </a:r>
            <a:r>
              <a:rPr spc="-20" dirty="0"/>
              <a:t>pass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3525" y="1183975"/>
            <a:ext cx="3239074" cy="33247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918825" y="1304562"/>
            <a:ext cx="4913474" cy="30835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839075" y="4724187"/>
            <a:ext cx="289115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Understanding</a:t>
            </a:r>
            <a:r>
              <a:rPr sz="1400" u="heavy" spc="-4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the</a:t>
            </a:r>
            <a:r>
              <a:rPr sz="1400" u="heavy" spc="-4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feedforward</a:t>
            </a:r>
            <a:r>
              <a:rPr sz="1400" u="heavy" spc="-4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pass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Learning</a:t>
            </a:r>
            <a:r>
              <a:rPr spc="-130" dirty="0"/>
              <a:t> </a:t>
            </a:r>
            <a:r>
              <a:rPr spc="-20" dirty="0"/>
              <a:t>non-</a:t>
            </a:r>
            <a:r>
              <a:rPr spc="-10" dirty="0"/>
              <a:t>linearities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8200" y="1017725"/>
            <a:ext cx="6631674" cy="34136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982925" y="4743587"/>
            <a:ext cx="328612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How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neural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networks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learn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non-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linearities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Learning</a:t>
            </a:r>
            <a:r>
              <a:rPr spc="-130" dirty="0"/>
              <a:t> </a:t>
            </a:r>
            <a:r>
              <a:rPr spc="-20" dirty="0"/>
              <a:t>non-</a:t>
            </a:r>
            <a:r>
              <a:rPr spc="-10" dirty="0"/>
              <a:t>linearities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982925" y="4743587"/>
            <a:ext cx="328612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How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neural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networks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learn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non-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linearities</a:t>
            </a:r>
            <a:endParaRPr sz="14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0124" y="1363200"/>
            <a:ext cx="6699491" cy="3185249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Learning</a:t>
            </a:r>
            <a:r>
              <a:rPr spc="-130" dirty="0"/>
              <a:t> </a:t>
            </a:r>
            <a:r>
              <a:rPr spc="-20" dirty="0"/>
              <a:t>non-</a:t>
            </a:r>
            <a:r>
              <a:rPr spc="-10" dirty="0"/>
              <a:t>linearities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2577" y="1645091"/>
            <a:ext cx="2746436" cy="2160546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81999" y="1699687"/>
            <a:ext cx="2539542" cy="199776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99025" y="4153037"/>
            <a:ext cx="8670925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91005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https://cs231n.github.io/neural-networks-case-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study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400">
              <a:latin typeface="Arial"/>
              <a:cs typeface="Arial"/>
            </a:endParaRPr>
          </a:p>
          <a:p>
            <a:pPr marL="2667635">
              <a:lnSpc>
                <a:spcPct val="100000"/>
              </a:lnSpc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5"/>
              </a:rPr>
              <a:t>Experiment</a:t>
            </a:r>
            <a:r>
              <a:rPr sz="1400" u="heavy" spc="-5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5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5"/>
              </a:rPr>
              <a:t>notebook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400" b="1" dirty="0">
                <a:latin typeface="Arial"/>
                <a:cs typeface="Arial"/>
              </a:rPr>
              <a:t>Q: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What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happens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with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large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learning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rates?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What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happens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with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large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coefficients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for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l2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spc="-10" dirty="0">
                <a:latin typeface="Arial"/>
                <a:cs typeface="Arial"/>
              </a:rPr>
              <a:t>regularization?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4194" y="1271920"/>
            <a:ext cx="8686504" cy="2985985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651642" y="4400163"/>
            <a:ext cx="3963035" cy="4483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7510" indent="-384810">
              <a:lnSpc>
                <a:spcPts val="1664"/>
              </a:lnSpc>
              <a:spcBef>
                <a:spcPts val="100"/>
              </a:spcBef>
              <a:buClr>
                <a:srgbClr val="000000"/>
              </a:buClr>
              <a:buChar char="●"/>
              <a:tabLst>
                <a:tab pos="397510" algn="l"/>
              </a:tabLst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Read:</a:t>
            </a:r>
            <a:r>
              <a:rPr sz="14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scalars,</a:t>
            </a:r>
            <a:r>
              <a:rPr sz="14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vectors,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matrices,</a:t>
            </a:r>
            <a:r>
              <a:rPr sz="14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and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tensors</a:t>
            </a:r>
            <a:endParaRPr sz="1400">
              <a:latin typeface="Arial"/>
              <a:cs typeface="Arial"/>
            </a:endParaRPr>
          </a:p>
          <a:p>
            <a:pPr marL="805180" lvl="1" indent="-335915">
              <a:lnSpc>
                <a:spcPts val="1664"/>
              </a:lnSpc>
              <a:buClr>
                <a:srgbClr val="000000"/>
              </a:buClr>
              <a:buChar char="○"/>
              <a:tabLst>
                <a:tab pos="805180" algn="l"/>
              </a:tabLst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Understanding</a:t>
            </a:r>
            <a:r>
              <a:rPr sz="14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rank</a:t>
            </a:r>
            <a:r>
              <a:rPr sz="14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terminology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Knowing</a:t>
            </a:r>
            <a:r>
              <a:rPr spc="-100" dirty="0"/>
              <a:t> </a:t>
            </a:r>
            <a:r>
              <a:rPr dirty="0"/>
              <a:t>the</a:t>
            </a:r>
            <a:r>
              <a:rPr spc="-100" dirty="0"/>
              <a:t> </a:t>
            </a:r>
            <a:r>
              <a:rPr spc="-10" dirty="0"/>
              <a:t>jargon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525" y="1085162"/>
            <a:ext cx="6598920" cy="39649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dirty="0">
                <a:latin typeface="Arial"/>
                <a:cs typeface="Arial"/>
              </a:rPr>
              <a:t>Model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aka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network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aka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architecture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(although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a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fine-</a:t>
            </a:r>
            <a:r>
              <a:rPr sz="1100" dirty="0">
                <a:latin typeface="Arial"/>
                <a:cs typeface="Arial"/>
              </a:rPr>
              <a:t>grained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distinction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exists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here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with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respect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to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training)</a:t>
            </a:r>
            <a:endParaRPr sz="1100">
              <a:latin typeface="Arial"/>
              <a:cs typeface="Arial"/>
            </a:endParaRPr>
          </a:p>
          <a:p>
            <a:pPr marL="12700" marR="3685540">
              <a:lnSpc>
                <a:spcPct val="204500"/>
              </a:lnSpc>
            </a:pPr>
            <a:r>
              <a:rPr sz="1100" dirty="0">
                <a:latin typeface="Arial"/>
                <a:cs typeface="Arial"/>
              </a:rPr>
              <a:t>Weight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aka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parameter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aka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connection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strength Hyperparameter</a:t>
            </a:r>
            <a:endParaRPr sz="1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14"/>
              </a:spcBef>
            </a:pP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100" spc="-10" dirty="0">
                <a:latin typeface="Arial"/>
                <a:cs typeface="Arial"/>
              </a:rPr>
              <a:t>Capacity</a:t>
            </a:r>
            <a:endParaRPr sz="1100">
              <a:latin typeface="Arial"/>
              <a:cs typeface="Arial"/>
            </a:endParaRPr>
          </a:p>
          <a:p>
            <a:pPr marL="12700" marR="4599305">
              <a:lnSpc>
                <a:spcPct val="204500"/>
              </a:lnSpc>
            </a:pPr>
            <a:r>
              <a:rPr sz="1100" dirty="0">
                <a:latin typeface="Arial"/>
                <a:cs typeface="Arial"/>
              </a:rPr>
              <a:t>Loss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aka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cost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aka</a:t>
            </a:r>
            <a:r>
              <a:rPr sz="1100" spc="-2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error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function </a:t>
            </a:r>
            <a:r>
              <a:rPr sz="1100" dirty="0">
                <a:latin typeface="Arial"/>
                <a:cs typeface="Arial"/>
              </a:rPr>
              <a:t>Error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rate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aka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1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-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accuracy </a:t>
            </a:r>
            <a:r>
              <a:rPr sz="1100" dirty="0">
                <a:latin typeface="Arial"/>
                <a:cs typeface="Arial"/>
              </a:rPr>
              <a:t>Sensitivity</a:t>
            </a:r>
            <a:r>
              <a:rPr sz="1100" spc="-4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aka</a:t>
            </a:r>
            <a:r>
              <a:rPr sz="1100" spc="-4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recall</a:t>
            </a:r>
            <a:endParaRPr sz="1100">
              <a:latin typeface="Arial"/>
              <a:cs typeface="Arial"/>
            </a:endParaRPr>
          </a:p>
          <a:p>
            <a:pPr marL="12700" marR="5444490">
              <a:lnSpc>
                <a:spcPct val="204500"/>
              </a:lnSpc>
            </a:pPr>
            <a:r>
              <a:rPr sz="1100" spc="-10" dirty="0">
                <a:latin typeface="Arial"/>
                <a:cs typeface="Arial"/>
              </a:rPr>
              <a:t>Activation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function </a:t>
            </a:r>
            <a:r>
              <a:rPr sz="1100" dirty="0">
                <a:latin typeface="Arial"/>
                <a:cs typeface="Arial"/>
              </a:rPr>
              <a:t>Transfer</a:t>
            </a:r>
            <a:r>
              <a:rPr sz="1100" spc="-6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learning </a:t>
            </a:r>
            <a:r>
              <a:rPr sz="1100" dirty="0">
                <a:latin typeface="Arial"/>
                <a:cs typeface="Arial"/>
              </a:rPr>
              <a:t>Epoch</a:t>
            </a:r>
            <a:r>
              <a:rPr sz="1100" spc="-3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vs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Batch</a:t>
            </a:r>
            <a:endParaRPr sz="1100">
              <a:latin typeface="Arial"/>
              <a:cs typeface="Arial"/>
            </a:endParaRPr>
          </a:p>
          <a:p>
            <a:pPr marL="12700" marR="4902835">
              <a:lnSpc>
                <a:spcPct val="204500"/>
              </a:lnSpc>
            </a:pPr>
            <a:r>
              <a:rPr sz="1100" spc="-10" dirty="0">
                <a:latin typeface="Arial"/>
                <a:cs typeface="Arial"/>
              </a:rPr>
              <a:t>Convolution,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receptive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field </a:t>
            </a:r>
            <a:r>
              <a:rPr sz="1100" dirty="0">
                <a:latin typeface="Arial"/>
                <a:cs typeface="Arial"/>
              </a:rPr>
              <a:t>Linear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aka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“Dense”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layer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How</a:t>
            </a:r>
            <a:r>
              <a:rPr spc="-105" dirty="0"/>
              <a:t> </a:t>
            </a:r>
            <a:r>
              <a:rPr dirty="0"/>
              <a:t>do</a:t>
            </a:r>
            <a:r>
              <a:rPr spc="-105" dirty="0"/>
              <a:t> </a:t>
            </a:r>
            <a:r>
              <a:rPr dirty="0"/>
              <a:t>computers</a:t>
            </a:r>
            <a:r>
              <a:rPr spc="-100" dirty="0"/>
              <a:t> </a:t>
            </a:r>
            <a:r>
              <a:rPr dirty="0"/>
              <a:t>represent</a:t>
            </a:r>
            <a:r>
              <a:rPr spc="-105" dirty="0"/>
              <a:t> </a:t>
            </a:r>
            <a:r>
              <a:rPr spc="-10" dirty="0"/>
              <a:t>images?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9881" y="1230101"/>
            <a:ext cx="6219042" cy="290525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820575" y="4400037"/>
            <a:ext cx="214122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u="sng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https://setosa.io/ev/image-kernels/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2910" y="1482450"/>
            <a:ext cx="3940850" cy="295432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996801" y="1692949"/>
            <a:ext cx="3352800" cy="24764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271007" y="4726038"/>
            <a:ext cx="168402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latin typeface="Arial"/>
                <a:cs typeface="Arial"/>
              </a:rPr>
              <a:t>What</a:t>
            </a:r>
            <a:r>
              <a:rPr sz="1400" b="1" spc="-1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a</a:t>
            </a:r>
            <a:r>
              <a:rPr sz="1400" b="1" spc="-1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human</a:t>
            </a:r>
            <a:r>
              <a:rPr sz="1400" b="1" spc="-10" dirty="0">
                <a:latin typeface="Arial"/>
                <a:cs typeface="Arial"/>
              </a:rPr>
              <a:t> </a:t>
            </a:r>
            <a:r>
              <a:rPr sz="1400" b="1" spc="-20" dirty="0">
                <a:latin typeface="Arial"/>
                <a:cs typeface="Arial"/>
              </a:rPr>
              <a:t>sees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589138" y="4726038"/>
            <a:ext cx="217805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latin typeface="Arial"/>
                <a:cs typeface="Arial"/>
              </a:rPr>
              <a:t>What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the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computer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spc="-10" dirty="0">
                <a:latin typeface="Arial"/>
                <a:cs typeface="Arial"/>
              </a:rPr>
              <a:t>‘sees’</a:t>
            </a:r>
            <a:endParaRPr sz="14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Images</a:t>
            </a:r>
            <a:r>
              <a:rPr spc="-70" dirty="0"/>
              <a:t> </a:t>
            </a:r>
            <a:r>
              <a:rPr dirty="0"/>
              <a:t>as</a:t>
            </a:r>
            <a:r>
              <a:rPr spc="-65" dirty="0"/>
              <a:t> </a:t>
            </a:r>
            <a:r>
              <a:rPr spc="-10" dirty="0"/>
              <a:t>tensors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Matrix</a:t>
            </a:r>
            <a:r>
              <a:rPr spc="-85" dirty="0"/>
              <a:t> </a:t>
            </a:r>
            <a:r>
              <a:rPr spc="-10" dirty="0"/>
              <a:t>multiplication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26575" y="1474924"/>
            <a:ext cx="3886199" cy="28955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349425" y="4514162"/>
            <a:ext cx="184658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u="sng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http://matrixmultiplication.xyz/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Matrix</a:t>
            </a:r>
            <a:r>
              <a:rPr spc="-85" dirty="0"/>
              <a:t> </a:t>
            </a:r>
            <a:r>
              <a:rPr spc="-10" dirty="0"/>
              <a:t>multiplication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1949" y="1713975"/>
            <a:ext cx="8877074" cy="18276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693000" y="3947836"/>
            <a:ext cx="146177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u="sng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Khan</a:t>
            </a:r>
            <a:r>
              <a:rPr sz="1100" u="sng" spc="-6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100" u="sng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Academy</a:t>
            </a:r>
            <a:r>
              <a:rPr sz="1100" u="sng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100" u="sng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Tutorial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Pay</a:t>
            </a:r>
            <a:r>
              <a:rPr spc="-75" dirty="0"/>
              <a:t> </a:t>
            </a:r>
            <a:r>
              <a:rPr dirty="0"/>
              <a:t>attention</a:t>
            </a:r>
            <a:r>
              <a:rPr spc="-65" dirty="0"/>
              <a:t> </a:t>
            </a:r>
            <a:r>
              <a:rPr dirty="0"/>
              <a:t>to</a:t>
            </a:r>
            <a:r>
              <a:rPr spc="-65" dirty="0"/>
              <a:t> </a:t>
            </a:r>
            <a:r>
              <a:rPr dirty="0"/>
              <a:t>the</a:t>
            </a:r>
            <a:r>
              <a:rPr spc="-65" dirty="0"/>
              <a:t> </a:t>
            </a:r>
            <a:r>
              <a:rPr dirty="0"/>
              <a:t>size</a:t>
            </a:r>
            <a:r>
              <a:rPr spc="-60" dirty="0"/>
              <a:t> </a:t>
            </a:r>
            <a:r>
              <a:rPr dirty="0"/>
              <a:t>of</a:t>
            </a:r>
            <a:r>
              <a:rPr spc="-65" dirty="0"/>
              <a:t> </a:t>
            </a:r>
            <a:r>
              <a:rPr dirty="0"/>
              <a:t>the</a:t>
            </a:r>
            <a:r>
              <a:rPr spc="-65" dirty="0"/>
              <a:t> </a:t>
            </a:r>
            <a:r>
              <a:rPr spc="-10" dirty="0"/>
              <a:t>input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5399" y="1152475"/>
            <a:ext cx="7173199" cy="33016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Backpropagation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6802" y="1170125"/>
            <a:ext cx="8694296" cy="283369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626925" y="4221363"/>
            <a:ext cx="35725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0" dirty="0">
                <a:latin typeface="Arial"/>
                <a:cs typeface="Arial"/>
              </a:rPr>
              <a:t>https://en.wikipedia.org/wiki/Backpropagation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The</a:t>
            </a:r>
            <a:r>
              <a:rPr spc="-125" dirty="0"/>
              <a:t> </a:t>
            </a:r>
            <a:r>
              <a:rPr dirty="0"/>
              <a:t>sigmoid</a:t>
            </a:r>
            <a:r>
              <a:rPr spc="-120" dirty="0"/>
              <a:t> </a:t>
            </a:r>
            <a:r>
              <a:rPr dirty="0"/>
              <a:t>activation</a:t>
            </a:r>
            <a:r>
              <a:rPr spc="-120" dirty="0"/>
              <a:t> </a:t>
            </a:r>
            <a:r>
              <a:rPr spc="-10" dirty="0"/>
              <a:t>function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30512" y="1454312"/>
            <a:ext cx="3947497" cy="3188363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The</a:t>
            </a:r>
            <a:r>
              <a:rPr spc="-95" dirty="0"/>
              <a:t> </a:t>
            </a:r>
            <a:r>
              <a:rPr dirty="0"/>
              <a:t>rectifier</a:t>
            </a:r>
            <a:r>
              <a:rPr spc="-95" dirty="0"/>
              <a:t> </a:t>
            </a:r>
            <a:r>
              <a:rPr dirty="0"/>
              <a:t>linear</a:t>
            </a:r>
            <a:r>
              <a:rPr spc="-95" dirty="0"/>
              <a:t> </a:t>
            </a:r>
            <a:r>
              <a:rPr dirty="0"/>
              <a:t>unit</a:t>
            </a:r>
            <a:r>
              <a:rPr spc="-95" dirty="0"/>
              <a:t> </a:t>
            </a:r>
            <a:r>
              <a:rPr dirty="0"/>
              <a:t>(ReLU)</a:t>
            </a:r>
            <a:r>
              <a:rPr spc="-90" dirty="0"/>
              <a:t> </a:t>
            </a:r>
            <a:r>
              <a:rPr dirty="0"/>
              <a:t>activation</a:t>
            </a:r>
            <a:r>
              <a:rPr spc="-95" dirty="0"/>
              <a:t> </a:t>
            </a:r>
            <a:r>
              <a:rPr spc="-10" dirty="0"/>
              <a:t>function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7796" y="1627405"/>
            <a:ext cx="4139389" cy="312046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544600" y="2421224"/>
            <a:ext cx="3145799" cy="408099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4850" y="350137"/>
            <a:ext cx="8167640" cy="4256487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698275" y="4937688"/>
            <a:ext cx="526542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sng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http://cs231n.stanford.edu/slides/2019/cs231n_2019_lecture04.pdf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Setting</a:t>
            </a:r>
            <a:r>
              <a:rPr spc="-95" dirty="0"/>
              <a:t> </a:t>
            </a:r>
            <a:r>
              <a:rPr dirty="0"/>
              <a:t>up</a:t>
            </a:r>
            <a:r>
              <a:rPr spc="-95" dirty="0"/>
              <a:t> </a:t>
            </a:r>
            <a:r>
              <a:rPr dirty="0"/>
              <a:t>Google</a:t>
            </a:r>
            <a:r>
              <a:rPr spc="-95" dirty="0"/>
              <a:t> </a:t>
            </a:r>
            <a:r>
              <a:rPr spc="-10" dirty="0"/>
              <a:t>Colab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4000" y="1254224"/>
            <a:ext cx="4419599" cy="318134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267275" y="1375750"/>
            <a:ext cx="2912674" cy="26776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</a:t>
            </a:r>
            <a:r>
              <a:rPr spc="-85" dirty="0"/>
              <a:t> </a:t>
            </a:r>
            <a:r>
              <a:rPr dirty="0"/>
              <a:t>is</a:t>
            </a:r>
            <a:r>
              <a:rPr spc="-80" dirty="0"/>
              <a:t> </a:t>
            </a:r>
            <a:r>
              <a:rPr dirty="0"/>
              <a:t>an</a:t>
            </a:r>
            <a:r>
              <a:rPr spc="-80" dirty="0"/>
              <a:t> </a:t>
            </a:r>
            <a:r>
              <a:rPr dirty="0"/>
              <a:t>artificial</a:t>
            </a:r>
            <a:r>
              <a:rPr spc="-80" dirty="0"/>
              <a:t> </a:t>
            </a:r>
            <a:r>
              <a:rPr dirty="0"/>
              <a:t>neural</a:t>
            </a:r>
            <a:r>
              <a:rPr spc="-85" dirty="0"/>
              <a:t> </a:t>
            </a:r>
            <a:r>
              <a:rPr spc="-10" dirty="0"/>
              <a:t>network?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5875" y="1434450"/>
            <a:ext cx="5195225" cy="323552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09900" y="4074188"/>
            <a:ext cx="8002270" cy="104521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5361940" marR="5080">
              <a:lnSpc>
                <a:spcPts val="1650"/>
              </a:lnSpc>
              <a:spcBef>
                <a:spcPts val="180"/>
              </a:spcBef>
            </a:pPr>
            <a:r>
              <a:rPr sz="1400" dirty="0">
                <a:latin typeface="Arial"/>
                <a:cs typeface="Arial"/>
              </a:rPr>
              <a:t>Artificial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“neurons”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are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also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called </a:t>
            </a:r>
            <a:r>
              <a:rPr sz="1400" dirty="0">
                <a:latin typeface="Arial"/>
                <a:cs typeface="Arial"/>
              </a:rPr>
              <a:t>“processing</a:t>
            </a:r>
            <a:r>
              <a:rPr sz="1400" spc="-55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units”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355"/>
              </a:spcBef>
            </a:pPr>
            <a:endParaRPr sz="1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400" dirty="0">
                <a:latin typeface="Arial"/>
                <a:cs typeface="Arial"/>
              </a:rPr>
              <a:t>Recommended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read: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“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The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Man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Who</a:t>
            </a:r>
            <a:r>
              <a:rPr sz="1400" u="heavy" spc="-5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Tried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to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Redeem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the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World</a:t>
            </a:r>
            <a:r>
              <a:rPr sz="14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with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Logic</a:t>
            </a:r>
            <a:r>
              <a:rPr sz="1400" spc="-10" dirty="0">
                <a:latin typeface="Arial"/>
                <a:cs typeface="Arial"/>
              </a:rPr>
              <a:t>”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Installing</a:t>
            </a:r>
            <a:r>
              <a:rPr spc="-165" dirty="0"/>
              <a:t> </a:t>
            </a:r>
            <a:r>
              <a:rPr spc="-30" dirty="0"/>
              <a:t>PyTorch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1700" y="1207801"/>
            <a:ext cx="8074899" cy="30380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726000" y="4501413"/>
            <a:ext cx="149542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https://pytorch.org/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Practice:</a:t>
            </a:r>
            <a:r>
              <a:rPr spc="-95" dirty="0"/>
              <a:t> </a:t>
            </a:r>
            <a:r>
              <a:rPr dirty="0"/>
              <a:t>tensors</a:t>
            </a:r>
            <a:r>
              <a:rPr spc="-95" dirty="0"/>
              <a:t> </a:t>
            </a:r>
            <a:r>
              <a:rPr dirty="0"/>
              <a:t>in</a:t>
            </a:r>
            <a:r>
              <a:rPr spc="-95" dirty="0"/>
              <a:t> </a:t>
            </a:r>
            <a:r>
              <a:rPr spc="-10" dirty="0"/>
              <a:t>Pytorch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176350"/>
            <a:ext cx="8255000" cy="2940050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469265" indent="-366395">
              <a:lnSpc>
                <a:spcPct val="100000"/>
              </a:lnSpc>
              <a:spcBef>
                <a:spcPts val="414"/>
              </a:spcBef>
              <a:buClr>
                <a:srgbClr val="595959"/>
              </a:buClr>
              <a:buChar char="●"/>
              <a:tabLst>
                <a:tab pos="469265" algn="l"/>
              </a:tabLst>
            </a:pP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Notebook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lr>
                <a:srgbClr val="595959"/>
              </a:buClr>
              <a:buChar char="●"/>
              <a:tabLst>
                <a:tab pos="469265" algn="l"/>
              </a:tabLst>
            </a:pP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Solutions</a:t>
            </a: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90"/>
              </a:spcBef>
            </a:pP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Questions: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1890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use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bias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terms?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torch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tensor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different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from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numpy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array?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torch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tensor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always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run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on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GPU?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in-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place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operation?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are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in-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place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methods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named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Pytorch?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rectifier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linear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unit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linear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or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non-linear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function?</a:t>
            </a:r>
            <a:endParaRPr sz="1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Gradient</a:t>
            </a:r>
            <a:r>
              <a:rPr spc="-150" dirty="0"/>
              <a:t> </a:t>
            </a:r>
            <a:r>
              <a:rPr spc="-10" dirty="0"/>
              <a:t>descent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2287" y="4302455"/>
            <a:ext cx="6999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https://github.com/fastai/fastbook/blob/master/04_mnist_basics.ipynb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22900" y="1032974"/>
            <a:ext cx="6297425" cy="307755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Stochastic</a:t>
            </a:r>
            <a:r>
              <a:rPr spc="-140" dirty="0"/>
              <a:t> </a:t>
            </a:r>
            <a:r>
              <a:rPr dirty="0"/>
              <a:t>gradient</a:t>
            </a:r>
            <a:r>
              <a:rPr spc="-140" dirty="0"/>
              <a:t> </a:t>
            </a:r>
            <a:r>
              <a:rPr spc="-10" dirty="0"/>
              <a:t>descent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2196" y="1170309"/>
            <a:ext cx="5613846" cy="3509449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8875" y="520601"/>
            <a:ext cx="7826324" cy="375537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00424" y="4626338"/>
            <a:ext cx="245427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Implementing</a:t>
            </a:r>
            <a:r>
              <a:rPr sz="1400" u="heavy" spc="-5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gradient</a:t>
            </a:r>
            <a:r>
              <a:rPr sz="1400" u="heavy" spc="-5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descent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Numerical</a:t>
            </a:r>
            <a:r>
              <a:rPr spc="-135" dirty="0"/>
              <a:t> </a:t>
            </a:r>
            <a:r>
              <a:rPr dirty="0"/>
              <a:t>calculation</a:t>
            </a:r>
            <a:r>
              <a:rPr spc="-130" dirty="0"/>
              <a:t> </a:t>
            </a:r>
            <a:r>
              <a:rPr dirty="0"/>
              <a:t>of</a:t>
            </a:r>
            <a:r>
              <a:rPr spc="-130" dirty="0"/>
              <a:t> </a:t>
            </a:r>
            <a:r>
              <a:rPr spc="-10" dirty="0"/>
              <a:t>derivatives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29199" y="1287837"/>
            <a:ext cx="4108374" cy="28395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333508" y="4433037"/>
            <a:ext cx="3512820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895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Numerical</a:t>
            </a:r>
            <a:r>
              <a:rPr sz="1400" u="heavy" spc="-5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derivatives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Numerical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and</a:t>
            </a:r>
            <a:r>
              <a:rPr sz="1400" u="heavy" spc="-1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analytic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derivatives</a:t>
            </a:r>
            <a:r>
              <a:rPr sz="1400" u="heavy" spc="-1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in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Python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Gradient</a:t>
            </a:r>
            <a:r>
              <a:rPr spc="-125" dirty="0"/>
              <a:t> </a:t>
            </a:r>
            <a:r>
              <a:rPr spc="-10" dirty="0"/>
              <a:t>computation</a:t>
            </a:r>
            <a:r>
              <a:rPr spc="-125" dirty="0"/>
              <a:t> </a:t>
            </a:r>
            <a:r>
              <a:rPr spc="-10" dirty="0"/>
              <a:t>graphs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1700" y="1400196"/>
            <a:ext cx="6861228" cy="3343102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960675" y="4809213"/>
            <a:ext cx="526542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http://cs231n.stanford.edu/slides/2019/cs231n_2019_lecture04.pdf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Gradient</a:t>
            </a:r>
            <a:r>
              <a:rPr spc="-125" dirty="0"/>
              <a:t> </a:t>
            </a:r>
            <a:r>
              <a:rPr spc="-10" dirty="0"/>
              <a:t>computation</a:t>
            </a:r>
            <a:r>
              <a:rPr spc="-125" dirty="0"/>
              <a:t> </a:t>
            </a:r>
            <a:r>
              <a:rPr spc="-10" dirty="0"/>
              <a:t>graphs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60675" y="4809213"/>
            <a:ext cx="526542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http://cs231n.stanford.edu/slides/2019/cs231n_2019_lecture04.pdf</a:t>
            </a:r>
            <a:endParaRPr sz="14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11700" y="1170124"/>
            <a:ext cx="6354542" cy="3379701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1700" y="967234"/>
            <a:ext cx="8498467" cy="3422973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The</a:t>
            </a:r>
            <a:r>
              <a:rPr spc="-100" dirty="0"/>
              <a:t> </a:t>
            </a:r>
            <a:r>
              <a:rPr dirty="0"/>
              <a:t>importance</a:t>
            </a:r>
            <a:r>
              <a:rPr spc="-95" dirty="0"/>
              <a:t> </a:t>
            </a:r>
            <a:r>
              <a:rPr dirty="0"/>
              <a:t>of</a:t>
            </a:r>
            <a:r>
              <a:rPr spc="-95" dirty="0"/>
              <a:t> </a:t>
            </a:r>
            <a:r>
              <a:rPr dirty="0"/>
              <a:t>the</a:t>
            </a:r>
            <a:r>
              <a:rPr spc="-95" dirty="0"/>
              <a:t> </a:t>
            </a:r>
            <a:r>
              <a:rPr dirty="0"/>
              <a:t>learning</a:t>
            </a:r>
            <a:r>
              <a:rPr spc="-95" dirty="0"/>
              <a:t> </a:t>
            </a:r>
            <a:r>
              <a:rPr spc="-20" dirty="0"/>
              <a:t>rate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400" y="1284640"/>
            <a:ext cx="8817725" cy="32064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</a:t>
            </a:r>
            <a:r>
              <a:rPr spc="-85" dirty="0"/>
              <a:t> </a:t>
            </a:r>
            <a:r>
              <a:rPr dirty="0"/>
              <a:t>is</a:t>
            </a:r>
            <a:r>
              <a:rPr spc="-80" dirty="0"/>
              <a:t> </a:t>
            </a:r>
            <a:r>
              <a:rPr dirty="0"/>
              <a:t>an</a:t>
            </a:r>
            <a:r>
              <a:rPr spc="-80" dirty="0"/>
              <a:t> </a:t>
            </a:r>
            <a:r>
              <a:rPr dirty="0"/>
              <a:t>artificial</a:t>
            </a:r>
            <a:r>
              <a:rPr spc="-80" dirty="0"/>
              <a:t> </a:t>
            </a:r>
            <a:r>
              <a:rPr dirty="0"/>
              <a:t>neural</a:t>
            </a:r>
            <a:r>
              <a:rPr spc="-85" dirty="0"/>
              <a:t> </a:t>
            </a:r>
            <a:r>
              <a:rPr spc="-10" dirty="0"/>
              <a:t>network?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5875" y="1326374"/>
            <a:ext cx="2618450" cy="323114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40650" y="2349150"/>
            <a:ext cx="5690199" cy="7629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3393500" y="4141638"/>
            <a:ext cx="4951730" cy="44830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sz="1400" dirty="0">
                <a:latin typeface="Arial"/>
                <a:cs typeface="Arial"/>
              </a:rPr>
              <a:t>Image: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Frank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Rosenblatt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with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the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Mark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</a:t>
            </a:r>
            <a:r>
              <a:rPr sz="1400" spc="35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Perceptron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at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Cornell </a:t>
            </a:r>
            <a:r>
              <a:rPr sz="1400" dirty="0">
                <a:latin typeface="Arial"/>
                <a:cs typeface="Arial"/>
              </a:rPr>
              <a:t>University</a:t>
            </a:r>
            <a:r>
              <a:rPr sz="1400" spc="-5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(1961)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The</a:t>
            </a:r>
            <a:r>
              <a:rPr spc="-100" dirty="0"/>
              <a:t> </a:t>
            </a:r>
            <a:r>
              <a:rPr dirty="0"/>
              <a:t>importance</a:t>
            </a:r>
            <a:r>
              <a:rPr spc="-95" dirty="0"/>
              <a:t> </a:t>
            </a:r>
            <a:r>
              <a:rPr dirty="0"/>
              <a:t>of</a:t>
            </a:r>
            <a:r>
              <a:rPr spc="-95" dirty="0"/>
              <a:t> </a:t>
            </a:r>
            <a:r>
              <a:rPr dirty="0"/>
              <a:t>the</a:t>
            </a:r>
            <a:r>
              <a:rPr spc="-95" dirty="0"/>
              <a:t> </a:t>
            </a:r>
            <a:r>
              <a:rPr dirty="0"/>
              <a:t>learning</a:t>
            </a:r>
            <a:r>
              <a:rPr spc="-95" dirty="0"/>
              <a:t> </a:t>
            </a:r>
            <a:r>
              <a:rPr spc="-20" dirty="0"/>
              <a:t>rate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72325" y="1669900"/>
            <a:ext cx="4314824" cy="2114549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Choosing</a:t>
            </a:r>
            <a:r>
              <a:rPr spc="-110" dirty="0"/>
              <a:t> </a:t>
            </a:r>
            <a:r>
              <a:rPr dirty="0"/>
              <a:t>a</a:t>
            </a:r>
            <a:r>
              <a:rPr spc="-105" dirty="0"/>
              <a:t> </a:t>
            </a:r>
            <a:r>
              <a:rPr dirty="0"/>
              <a:t>learning</a:t>
            </a:r>
            <a:r>
              <a:rPr spc="-105" dirty="0"/>
              <a:t> </a:t>
            </a:r>
            <a:r>
              <a:rPr spc="-20" dirty="0"/>
              <a:t>rate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797025" y="1717287"/>
            <a:ext cx="3086099" cy="2333624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Choosing</a:t>
            </a:r>
            <a:r>
              <a:rPr spc="-110" dirty="0"/>
              <a:t> </a:t>
            </a:r>
            <a:r>
              <a:rPr dirty="0"/>
              <a:t>a</a:t>
            </a:r>
            <a:r>
              <a:rPr spc="-105" dirty="0"/>
              <a:t> </a:t>
            </a:r>
            <a:r>
              <a:rPr dirty="0"/>
              <a:t>learning</a:t>
            </a:r>
            <a:r>
              <a:rPr spc="-105" dirty="0"/>
              <a:t> </a:t>
            </a:r>
            <a:r>
              <a:rPr spc="-20" dirty="0"/>
              <a:t>rate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5700" y="1524125"/>
            <a:ext cx="3086099" cy="233362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362350" y="1259162"/>
            <a:ext cx="3086099" cy="2333624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Weight</a:t>
            </a:r>
            <a:r>
              <a:rPr spc="-90" dirty="0"/>
              <a:t> </a:t>
            </a:r>
            <a:r>
              <a:rPr dirty="0"/>
              <a:t>decay</a:t>
            </a:r>
            <a:r>
              <a:rPr spc="-90" dirty="0"/>
              <a:t> </a:t>
            </a:r>
            <a:r>
              <a:rPr dirty="0"/>
              <a:t>aka</a:t>
            </a:r>
            <a:r>
              <a:rPr spc="-90" dirty="0"/>
              <a:t> </a:t>
            </a:r>
            <a:r>
              <a:rPr spc="-20" dirty="0"/>
              <a:t>lx-</a:t>
            </a:r>
            <a:r>
              <a:rPr spc="-10" dirty="0"/>
              <a:t>regularization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885027" y="3886087"/>
            <a:ext cx="193230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L1</a:t>
            </a:r>
            <a:r>
              <a:rPr sz="1400" u="heavy" spc="-1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and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L2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regularization</a:t>
            </a:r>
            <a:endParaRPr sz="14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2400" y="1553287"/>
            <a:ext cx="8839201" cy="1731320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The</a:t>
            </a:r>
            <a:r>
              <a:rPr spc="-70" dirty="0"/>
              <a:t> </a:t>
            </a:r>
            <a:r>
              <a:rPr dirty="0"/>
              <a:t>bias</a:t>
            </a:r>
            <a:r>
              <a:rPr spc="-70" dirty="0"/>
              <a:t> </a:t>
            </a:r>
            <a:r>
              <a:rPr dirty="0"/>
              <a:t>vs</a:t>
            </a:r>
            <a:r>
              <a:rPr spc="-65" dirty="0"/>
              <a:t> </a:t>
            </a:r>
            <a:r>
              <a:rPr dirty="0"/>
              <a:t>variance</a:t>
            </a:r>
            <a:r>
              <a:rPr spc="-70" dirty="0"/>
              <a:t> </a:t>
            </a:r>
            <a:r>
              <a:rPr spc="-10" dirty="0"/>
              <a:t>tradeoff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400" y="1358694"/>
            <a:ext cx="8799915" cy="2639974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The</a:t>
            </a:r>
            <a:r>
              <a:rPr spc="-70" dirty="0"/>
              <a:t> </a:t>
            </a:r>
            <a:r>
              <a:rPr dirty="0"/>
              <a:t>bias</a:t>
            </a:r>
            <a:r>
              <a:rPr spc="-70" dirty="0"/>
              <a:t> </a:t>
            </a:r>
            <a:r>
              <a:rPr dirty="0"/>
              <a:t>vs</a:t>
            </a:r>
            <a:r>
              <a:rPr spc="-65" dirty="0"/>
              <a:t> </a:t>
            </a:r>
            <a:r>
              <a:rPr dirty="0"/>
              <a:t>variance</a:t>
            </a:r>
            <a:r>
              <a:rPr spc="-70" dirty="0"/>
              <a:t> </a:t>
            </a:r>
            <a:r>
              <a:rPr spc="-10" dirty="0"/>
              <a:t>tradeoff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7900" y="1296425"/>
            <a:ext cx="7362824" cy="2800349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The</a:t>
            </a:r>
            <a:r>
              <a:rPr spc="-70" dirty="0"/>
              <a:t> </a:t>
            </a:r>
            <a:r>
              <a:rPr dirty="0"/>
              <a:t>bias</a:t>
            </a:r>
            <a:r>
              <a:rPr spc="-70" dirty="0"/>
              <a:t> </a:t>
            </a:r>
            <a:r>
              <a:rPr dirty="0"/>
              <a:t>vs</a:t>
            </a:r>
            <a:r>
              <a:rPr spc="-65" dirty="0"/>
              <a:t> </a:t>
            </a:r>
            <a:r>
              <a:rPr dirty="0"/>
              <a:t>variance</a:t>
            </a:r>
            <a:r>
              <a:rPr spc="-70" dirty="0"/>
              <a:t> </a:t>
            </a:r>
            <a:r>
              <a:rPr spc="-10" dirty="0"/>
              <a:t>tradeoff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03170" y="1173343"/>
            <a:ext cx="4576690" cy="3710321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Practice:</a:t>
            </a:r>
            <a:r>
              <a:rPr spc="-105" dirty="0"/>
              <a:t> </a:t>
            </a:r>
            <a:r>
              <a:rPr dirty="0"/>
              <a:t>neural</a:t>
            </a:r>
            <a:r>
              <a:rPr spc="-105" dirty="0"/>
              <a:t> </a:t>
            </a:r>
            <a:r>
              <a:rPr dirty="0"/>
              <a:t>networks</a:t>
            </a:r>
            <a:r>
              <a:rPr spc="-100" dirty="0"/>
              <a:t> </a:t>
            </a:r>
            <a:r>
              <a:rPr dirty="0"/>
              <a:t>in</a:t>
            </a:r>
            <a:r>
              <a:rPr spc="-105" dirty="0"/>
              <a:t> </a:t>
            </a:r>
            <a:r>
              <a:rPr spc="-10" dirty="0"/>
              <a:t>PyTorch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176350"/>
            <a:ext cx="6567170" cy="3502025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469265" indent="-366395">
              <a:lnSpc>
                <a:spcPct val="100000"/>
              </a:lnSpc>
              <a:spcBef>
                <a:spcPts val="414"/>
              </a:spcBef>
              <a:buClr>
                <a:srgbClr val="595959"/>
              </a:buClr>
              <a:buChar char="●"/>
              <a:tabLst>
                <a:tab pos="469265" algn="l"/>
              </a:tabLst>
            </a:pP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Notebook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lr>
                <a:srgbClr val="595959"/>
              </a:buClr>
              <a:buChar char="●"/>
              <a:tabLst>
                <a:tab pos="469265" algn="l"/>
              </a:tabLst>
            </a:pP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Solutions</a:t>
            </a: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90"/>
              </a:spcBef>
            </a:pPr>
            <a:r>
              <a:rPr sz="1800" b="1" spc="-10" dirty="0">
                <a:solidFill>
                  <a:srgbClr val="595959"/>
                </a:solidFill>
                <a:latin typeface="Arial"/>
                <a:cs typeface="Arial"/>
              </a:rPr>
              <a:t>Questions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1890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subclass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nn.Module?</a:t>
            </a:r>
            <a:endParaRPr sz="1800" dirty="0">
              <a:latin typeface="Arial"/>
              <a:cs typeface="Arial"/>
            </a:endParaRPr>
          </a:p>
          <a:p>
            <a:pPr marL="1840864" lvl="1" indent="-335915">
              <a:lnSpc>
                <a:spcPct val="100000"/>
              </a:lnSpc>
              <a:spcBef>
                <a:spcPts val="330"/>
              </a:spcBef>
              <a:buChar char="○"/>
              <a:tabLst>
                <a:tab pos="1840864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subclass?</a:t>
            </a:r>
            <a:endParaRPr sz="14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254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many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layers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need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learn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non-linear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mappings?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purpose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dataloader?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nn.Linear?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purpose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nn.Sequential?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would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use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OrderedDict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define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architecture?</a:t>
            </a:r>
            <a:endParaRPr sz="1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The</a:t>
            </a:r>
            <a:r>
              <a:rPr spc="-90" dirty="0"/>
              <a:t> </a:t>
            </a:r>
            <a:r>
              <a:rPr dirty="0"/>
              <a:t>Softmax</a:t>
            </a:r>
            <a:r>
              <a:rPr spc="-85" dirty="0"/>
              <a:t> </a:t>
            </a:r>
            <a:r>
              <a:rPr spc="-10" dirty="0"/>
              <a:t>function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400" y="1170124"/>
            <a:ext cx="8781855" cy="208896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007099" y="3548638"/>
            <a:ext cx="3611879" cy="800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https://en.wikipedia.org/wiki/Softmax_function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125"/>
              </a:spcBef>
            </a:pPr>
            <a:endParaRPr sz="1400">
              <a:latin typeface="Arial"/>
              <a:cs typeface="Arial"/>
            </a:endParaRPr>
          </a:p>
          <a:p>
            <a:pPr marL="45085" algn="ctr">
              <a:lnSpc>
                <a:spcPct val="100000"/>
              </a:lnSpc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The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softmax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activation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function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in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Python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44278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Practice:</a:t>
            </a:r>
            <a:r>
              <a:rPr spc="-110" dirty="0"/>
              <a:t> </a:t>
            </a:r>
            <a:r>
              <a:rPr dirty="0"/>
              <a:t>training</a:t>
            </a:r>
            <a:r>
              <a:rPr spc="-105" dirty="0"/>
              <a:t> </a:t>
            </a:r>
            <a:r>
              <a:rPr dirty="0"/>
              <a:t>in</a:t>
            </a:r>
            <a:r>
              <a:rPr spc="-105" dirty="0"/>
              <a:t> </a:t>
            </a:r>
            <a:r>
              <a:rPr spc="-10" dirty="0"/>
              <a:t>PyTorch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469265" indent="-366395">
              <a:lnSpc>
                <a:spcPct val="100000"/>
              </a:lnSpc>
              <a:spcBef>
                <a:spcPts val="414"/>
              </a:spcBef>
              <a:buClr>
                <a:srgbClr val="595959"/>
              </a:buClr>
              <a:buChar char="●"/>
              <a:tabLst>
                <a:tab pos="469265" algn="l"/>
              </a:tabLst>
            </a:pPr>
            <a:r>
              <a:rPr spc="-10" dirty="0">
                <a:hlinkClick r:id="rId2"/>
              </a:rPr>
              <a:t>Notebook</a:t>
            </a:r>
            <a:endParaRPr spc="-10" dirty="0">
              <a:hlinkClick r:id="rId3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lr>
                <a:srgbClr val="595959"/>
              </a:buClr>
              <a:buChar char="●"/>
              <a:tabLst>
                <a:tab pos="469265" algn="l"/>
              </a:tabLst>
            </a:pPr>
            <a:r>
              <a:rPr spc="-10" dirty="0">
                <a:hlinkClick r:id="rId4"/>
              </a:rPr>
              <a:t>Solutions</a:t>
            </a:r>
            <a:endParaRPr spc="-10" dirty="0">
              <a:hlinkClick r:id="rId5"/>
            </a:endParaRPr>
          </a:p>
          <a:p>
            <a:pPr marL="12700">
              <a:lnSpc>
                <a:spcPct val="100000"/>
              </a:lnSpc>
              <a:spcBef>
                <a:spcPts val="1890"/>
              </a:spcBef>
            </a:pPr>
            <a:r>
              <a:rPr u="none" spc="-10" dirty="0">
                <a:solidFill>
                  <a:srgbClr val="595959"/>
                </a:solidFill>
              </a:rPr>
              <a:t>Questions:</a:t>
            </a:r>
          </a:p>
          <a:p>
            <a:pPr marL="469265" indent="-366395">
              <a:lnSpc>
                <a:spcPct val="100000"/>
              </a:lnSpc>
              <a:spcBef>
                <a:spcPts val="1890"/>
              </a:spcBef>
              <a:buChar char="●"/>
              <a:tabLst>
                <a:tab pos="469265" algn="l"/>
              </a:tabLst>
            </a:pPr>
            <a:r>
              <a:rPr u="none" dirty="0">
                <a:solidFill>
                  <a:srgbClr val="595959"/>
                </a:solidFill>
              </a:rPr>
              <a:t>What</a:t>
            </a:r>
            <a:r>
              <a:rPr u="none" spc="-3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is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a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logit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(in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the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context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of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neural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spc="-10" dirty="0">
                <a:solidFill>
                  <a:srgbClr val="595959"/>
                </a:solidFill>
              </a:rPr>
              <a:t>networks)?</a:t>
            </a: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u="none" dirty="0">
                <a:solidFill>
                  <a:srgbClr val="595959"/>
                </a:solidFill>
              </a:rPr>
              <a:t>How</a:t>
            </a:r>
            <a:r>
              <a:rPr u="none" spc="-2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do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we</a:t>
            </a:r>
            <a:r>
              <a:rPr u="none" spc="-1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turn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logits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into</a:t>
            </a:r>
            <a:r>
              <a:rPr u="none" spc="-10" dirty="0">
                <a:solidFill>
                  <a:srgbClr val="595959"/>
                </a:solidFill>
              </a:rPr>
              <a:t> probabilities?</a:t>
            </a:r>
          </a:p>
          <a:p>
            <a:pPr marL="469900" marR="5080" indent="-367030">
              <a:lnSpc>
                <a:spcPct val="114599"/>
              </a:lnSpc>
              <a:buChar char="●"/>
              <a:tabLst>
                <a:tab pos="469900" algn="l"/>
              </a:tabLst>
            </a:pPr>
            <a:r>
              <a:rPr u="none" dirty="0">
                <a:solidFill>
                  <a:srgbClr val="595959"/>
                </a:solidFill>
              </a:rPr>
              <a:t>What</a:t>
            </a:r>
            <a:r>
              <a:rPr u="none" spc="-2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criterion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should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we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use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if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we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change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nn.LogSoftmax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to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Softmax?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spc="-10" dirty="0">
                <a:solidFill>
                  <a:srgbClr val="595959"/>
                </a:solidFill>
              </a:rPr>
              <a:t>(Read </a:t>
            </a:r>
            <a:r>
              <a:rPr dirty="0">
                <a:hlinkClick r:id="rId6"/>
              </a:rPr>
              <a:t>this</a:t>
            </a:r>
            <a:r>
              <a:rPr spc="-5" dirty="0">
                <a:hlinkClick r:id="rId6"/>
              </a:rPr>
              <a:t> </a:t>
            </a:r>
            <a:r>
              <a:rPr spc="-10" dirty="0">
                <a:hlinkClick r:id="rId6"/>
              </a:rPr>
              <a:t>discussion</a:t>
            </a:r>
            <a:r>
              <a:rPr u="none" spc="-10" dirty="0">
                <a:solidFill>
                  <a:srgbClr val="595959"/>
                </a:solidFill>
              </a:rPr>
              <a:t>)</a:t>
            </a: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u="none" dirty="0">
                <a:solidFill>
                  <a:srgbClr val="595959"/>
                </a:solidFill>
              </a:rPr>
              <a:t>Where</a:t>
            </a:r>
            <a:r>
              <a:rPr u="none" spc="-3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do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we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define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the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size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of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the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spc="-10" dirty="0">
                <a:solidFill>
                  <a:srgbClr val="595959"/>
                </a:solidFill>
              </a:rPr>
              <a:t>batch?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</a:t>
            </a:r>
            <a:r>
              <a:rPr spc="-45" dirty="0"/>
              <a:t> </a:t>
            </a:r>
            <a:r>
              <a:rPr dirty="0"/>
              <a:t>is</a:t>
            </a:r>
            <a:r>
              <a:rPr spc="-45" dirty="0"/>
              <a:t> </a:t>
            </a:r>
            <a:r>
              <a:rPr dirty="0"/>
              <a:t>a</a:t>
            </a:r>
            <a:r>
              <a:rPr spc="-45" dirty="0"/>
              <a:t> </a:t>
            </a:r>
            <a:r>
              <a:rPr spc="-10" dirty="0"/>
              <a:t>perceptron?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18650" y="1225601"/>
            <a:ext cx="4438154" cy="3716954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Performance</a:t>
            </a:r>
            <a:r>
              <a:rPr spc="-70" dirty="0"/>
              <a:t> </a:t>
            </a:r>
            <a:r>
              <a:rPr dirty="0"/>
              <a:t>metrics</a:t>
            </a:r>
            <a:r>
              <a:rPr spc="-65" dirty="0"/>
              <a:t> </a:t>
            </a:r>
            <a:r>
              <a:rPr dirty="0"/>
              <a:t>vs</a:t>
            </a:r>
            <a:r>
              <a:rPr spc="-65" dirty="0"/>
              <a:t> </a:t>
            </a:r>
            <a:r>
              <a:rPr dirty="0"/>
              <a:t>loss</a:t>
            </a:r>
            <a:r>
              <a:rPr spc="-65" dirty="0"/>
              <a:t> </a:t>
            </a:r>
            <a:r>
              <a:rPr spc="-10" dirty="0"/>
              <a:t>functions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176350"/>
            <a:ext cx="8128634" cy="968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14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model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performance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metric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measures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quality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predictions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validation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or</a:t>
            </a:r>
            <a:r>
              <a:rPr sz="1800" spc="-4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test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sets.</a:t>
            </a:r>
            <a:r>
              <a:rPr sz="1800" spc="-1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Accuracy,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precision,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recall,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specificity,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fbeta,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f1,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and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ROC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are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performance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metrics,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not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functions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725" y="2873705"/>
            <a:ext cx="74085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default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classification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error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metric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fastai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error_rate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=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1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-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accuracy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4725" y="3862401"/>
            <a:ext cx="8239759" cy="968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function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used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adjust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weights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model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(through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its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gradient).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error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metric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a</a:t>
            </a:r>
            <a:r>
              <a:rPr sz="1800" u="heavy" spc="-15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report</a:t>
            </a:r>
            <a:r>
              <a:rPr sz="1800" u="heavy" spc="-15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of</a:t>
            </a:r>
            <a:r>
              <a:rPr sz="1800" u="heavy" spc="-20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performance</a:t>
            </a:r>
            <a:r>
              <a:rPr sz="1800" u="heavy" spc="-15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and</a:t>
            </a:r>
            <a:r>
              <a:rPr sz="1800" u="heavy" spc="-15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it</a:t>
            </a:r>
            <a:r>
              <a:rPr sz="1800" u="heavy" spc="-20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can</a:t>
            </a:r>
            <a:r>
              <a:rPr sz="1800" u="heavy" spc="-15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be</a:t>
            </a:r>
            <a:r>
              <a:rPr sz="1800" u="heavy" spc="-15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opposite</a:t>
            </a:r>
            <a:r>
              <a:rPr sz="1800" u="heavy" spc="-20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to</a:t>
            </a:r>
            <a:r>
              <a:rPr sz="1800" u="heavy" spc="-15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 </a:t>
            </a:r>
            <a:r>
              <a:rPr sz="1800" u="heavy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the</a:t>
            </a:r>
            <a:r>
              <a:rPr sz="1800" u="heavy" spc="-15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 </a:t>
            </a:r>
            <a:r>
              <a:rPr sz="1800" u="heavy" spc="-20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loss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u="heavy" spc="-10" dirty="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Arial"/>
                <a:cs typeface="Arial"/>
              </a:rPr>
              <a:t>function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0962" y="308500"/>
            <a:ext cx="7742074" cy="41771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724417" y="4762987"/>
            <a:ext cx="59194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Understanding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the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bias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vs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variance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tradeoff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in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neural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network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architectures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How</a:t>
            </a:r>
            <a:r>
              <a:rPr spc="-75" dirty="0"/>
              <a:t> </a:t>
            </a:r>
            <a:r>
              <a:rPr dirty="0"/>
              <a:t>long</a:t>
            </a:r>
            <a:r>
              <a:rPr spc="-75" dirty="0"/>
              <a:t> </a:t>
            </a:r>
            <a:r>
              <a:rPr dirty="0"/>
              <a:t>should</a:t>
            </a:r>
            <a:r>
              <a:rPr spc="-70" dirty="0"/>
              <a:t> </a:t>
            </a:r>
            <a:r>
              <a:rPr dirty="0"/>
              <a:t>we</a:t>
            </a:r>
            <a:r>
              <a:rPr spc="-75" dirty="0"/>
              <a:t> </a:t>
            </a:r>
            <a:r>
              <a:rPr dirty="0"/>
              <a:t>train</a:t>
            </a:r>
            <a:r>
              <a:rPr spc="-70" dirty="0"/>
              <a:t> </a:t>
            </a:r>
            <a:r>
              <a:rPr dirty="0"/>
              <a:t>the</a:t>
            </a:r>
            <a:r>
              <a:rPr spc="-75" dirty="0"/>
              <a:t> </a:t>
            </a:r>
            <a:r>
              <a:rPr spc="-10" dirty="0"/>
              <a:t>network?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249" y="1574251"/>
            <a:ext cx="7519034" cy="968375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79095" indent="-366395">
              <a:lnSpc>
                <a:spcPct val="100000"/>
              </a:lnSpc>
              <a:spcBef>
                <a:spcPts val="414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Until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overfits!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(Training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goes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down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while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validation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goes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up)</a:t>
            </a:r>
            <a:endParaRPr sz="1800">
              <a:latin typeface="Arial"/>
              <a:cs typeface="Arial"/>
            </a:endParaRPr>
          </a:p>
          <a:p>
            <a:pPr marL="379095" marR="106045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This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general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principle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applies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595959"/>
                </a:solidFill>
                <a:latin typeface="Arial"/>
                <a:cs typeface="Arial"/>
              </a:rPr>
              <a:t>all</a:t>
            </a:r>
            <a:r>
              <a:rPr sz="1800" b="1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hyperparameters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related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model complexity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87682" y="2750574"/>
            <a:ext cx="2642627" cy="2046545"/>
          </a:xfrm>
          <a:prstGeom prst="rect">
            <a:avLst/>
          </a:prstGeom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4800" y="464225"/>
            <a:ext cx="7994401" cy="405264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077150" y="4704763"/>
            <a:ext cx="212979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The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intuition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of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momentum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267087" y="4704763"/>
            <a:ext cx="312483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Exploring</a:t>
            </a:r>
            <a:r>
              <a:rPr sz="1400" u="heavy" spc="-6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momentum’s</a:t>
            </a:r>
            <a:r>
              <a:rPr sz="1400" u="heavy" spc="-4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beta</a:t>
            </a:r>
            <a:r>
              <a:rPr sz="1400" u="heavy" spc="-4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(notebook)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Understanding</a:t>
            </a:r>
            <a:r>
              <a:rPr spc="-120" dirty="0"/>
              <a:t> </a:t>
            </a:r>
            <a:r>
              <a:rPr spc="-10" dirty="0"/>
              <a:t>momentum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38275" y="1812925"/>
            <a:ext cx="6000749" cy="2247899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The</a:t>
            </a:r>
            <a:r>
              <a:rPr spc="-160" dirty="0"/>
              <a:t> </a:t>
            </a:r>
            <a:r>
              <a:rPr dirty="0"/>
              <a:t>ADAM</a:t>
            </a:r>
            <a:r>
              <a:rPr spc="-5" dirty="0"/>
              <a:t> </a:t>
            </a:r>
            <a:r>
              <a:rPr spc="-10" dirty="0"/>
              <a:t>optimizer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4875" y="1544950"/>
            <a:ext cx="8324849" cy="13049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79824" y="3210312"/>
            <a:ext cx="7970520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Exponentially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moving</a:t>
            </a:r>
            <a:r>
              <a:rPr sz="1400" u="heavy" spc="-1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averages</a:t>
            </a:r>
            <a:r>
              <a:rPr sz="1400" spc="-20" dirty="0">
                <a:solidFill>
                  <a:srgbClr val="0097A7"/>
                </a:solidFill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and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used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to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smoothen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the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trajectory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of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the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gradient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descent. </a:t>
            </a:r>
            <a:r>
              <a:rPr sz="1400" dirty="0">
                <a:latin typeface="Arial"/>
                <a:cs typeface="Arial"/>
              </a:rPr>
              <a:t>Averages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are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computed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across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training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batches.</a:t>
            </a:r>
            <a:r>
              <a:rPr sz="1400" spc="-4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This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optimization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algorithm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usually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trains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faster</a:t>
            </a:r>
            <a:r>
              <a:rPr sz="1400" spc="-20" dirty="0">
                <a:latin typeface="Arial"/>
                <a:cs typeface="Arial"/>
              </a:rPr>
              <a:t> than </a:t>
            </a:r>
            <a:r>
              <a:rPr sz="1400" spc="-25" dirty="0">
                <a:latin typeface="Arial"/>
                <a:cs typeface="Arial"/>
              </a:rPr>
              <a:t>SGD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7590155" cy="88074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85"/>
              </a:spcBef>
            </a:pPr>
            <a:r>
              <a:rPr dirty="0"/>
              <a:t>Practice:</a:t>
            </a:r>
            <a:r>
              <a:rPr spc="-114" dirty="0"/>
              <a:t> </a:t>
            </a:r>
            <a:r>
              <a:rPr dirty="0"/>
              <a:t>classifying</a:t>
            </a:r>
            <a:r>
              <a:rPr spc="-110" dirty="0"/>
              <a:t> </a:t>
            </a:r>
            <a:r>
              <a:rPr dirty="0"/>
              <a:t>images</a:t>
            </a:r>
            <a:r>
              <a:rPr spc="-114" dirty="0"/>
              <a:t> </a:t>
            </a:r>
            <a:r>
              <a:rPr dirty="0"/>
              <a:t>with</a:t>
            </a:r>
            <a:r>
              <a:rPr spc="-110" dirty="0"/>
              <a:t> </a:t>
            </a:r>
            <a:r>
              <a:rPr dirty="0"/>
              <a:t>fully</a:t>
            </a:r>
            <a:r>
              <a:rPr spc="-110" dirty="0"/>
              <a:t> </a:t>
            </a:r>
            <a:r>
              <a:rPr spc="-10" dirty="0"/>
              <a:t>connected networks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416926"/>
            <a:ext cx="7792720" cy="3568700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469265" indent="-366395">
              <a:lnSpc>
                <a:spcPct val="100000"/>
              </a:lnSpc>
              <a:spcBef>
                <a:spcPts val="414"/>
              </a:spcBef>
              <a:buClr>
                <a:srgbClr val="595959"/>
              </a:buClr>
              <a:buChar char="●"/>
              <a:tabLst>
                <a:tab pos="469265" algn="l"/>
              </a:tabLst>
            </a:pP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Notebook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lr>
                <a:srgbClr val="595959"/>
              </a:buClr>
              <a:buChar char="●"/>
              <a:tabLst>
                <a:tab pos="469265" algn="l"/>
              </a:tabLst>
            </a:pP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Solutions</a:t>
            </a: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90"/>
              </a:spcBef>
            </a:pP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Questions: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1890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image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fed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into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network?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shouldn’t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use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network’s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accuracy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as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Pytorch</a:t>
            </a:r>
            <a:r>
              <a:rPr sz="1800" spc="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595959"/>
                </a:solidFill>
                <a:latin typeface="Arial"/>
                <a:cs typeface="Arial"/>
              </a:rPr>
              <a:t>criterion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optimizer?</a:t>
            </a:r>
            <a:endParaRPr sz="1800" dirty="0">
              <a:latin typeface="Arial"/>
              <a:cs typeface="Arial"/>
            </a:endParaRPr>
          </a:p>
          <a:p>
            <a:pPr marL="469900" marR="5080" indent="-367030">
              <a:lnSpc>
                <a:spcPct val="114599"/>
              </a:lnSpc>
              <a:buChar char="●"/>
              <a:tabLst>
                <a:tab pos="469900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does</a:t>
            </a:r>
            <a:r>
              <a:rPr sz="1800" spc="-1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ADAM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differ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from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Stochastic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Gradient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Descent?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are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they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similar?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 </a:t>
            </a:r>
            <a:r>
              <a:rPr sz="1800" b="1" dirty="0">
                <a:solidFill>
                  <a:srgbClr val="595959"/>
                </a:solidFill>
                <a:latin typeface="Arial"/>
                <a:cs typeface="Arial"/>
              </a:rPr>
              <a:t>lr</a:t>
            </a:r>
            <a:r>
              <a:rPr sz="1800" b="1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parameter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that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pass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optimizer?</a:t>
            </a:r>
            <a:endParaRPr sz="1800" dirty="0">
              <a:latin typeface="Arial"/>
              <a:cs typeface="Arial"/>
            </a:endParaRP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pass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model.parameters()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optimizer?</a:t>
            </a:r>
            <a:endParaRPr sz="1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Review</a:t>
            </a:r>
            <a:r>
              <a:rPr spc="-125" dirty="0"/>
              <a:t> </a:t>
            </a:r>
            <a:r>
              <a:rPr spc="-10" dirty="0"/>
              <a:t>questions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249" y="1176350"/>
            <a:ext cx="8152765" cy="3797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9095" marR="196850" indent="-367030">
              <a:lnSpc>
                <a:spcPct val="114599"/>
              </a:lnSpc>
              <a:spcBef>
                <a:spcPts val="100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function?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f1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measure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function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performance metric?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Explain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ReLU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activation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function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does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one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sentence.</a:t>
            </a:r>
            <a:endParaRPr sz="1800">
              <a:latin typeface="Arial"/>
              <a:cs typeface="Arial"/>
            </a:endParaRPr>
          </a:p>
          <a:p>
            <a:pPr marL="379095" marR="196215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Can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use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accuracy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function?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Can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use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precision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recall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as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functions?</a:t>
            </a:r>
            <a:endParaRPr sz="1800">
              <a:latin typeface="Arial"/>
              <a:cs typeface="Arial"/>
            </a:endParaRPr>
          </a:p>
          <a:p>
            <a:pPr marL="379095" marR="5080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accuracy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guaranteed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increase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value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function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goes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down?</a:t>
            </a:r>
            <a:endParaRPr sz="1800">
              <a:latin typeface="Arial"/>
              <a:cs typeface="Arial"/>
            </a:endParaRPr>
          </a:p>
          <a:p>
            <a:pPr marL="379095" marR="251460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Which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parts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model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need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differentiable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for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architecture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be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trainable?</a:t>
            </a:r>
            <a:endParaRPr sz="1800">
              <a:latin typeface="Arial"/>
              <a:cs typeface="Arial"/>
            </a:endParaRPr>
          </a:p>
          <a:p>
            <a:pPr marL="379095" marR="338455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are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trying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minimize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when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using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gradient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descent?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the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learning</a:t>
            </a:r>
            <a:r>
              <a:rPr sz="1800" spc="-4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rate?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0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GPU?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are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GPUs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useful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for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deep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learning?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Review</a:t>
            </a:r>
            <a:r>
              <a:rPr spc="-125" dirty="0"/>
              <a:t> </a:t>
            </a:r>
            <a:r>
              <a:rPr spc="-10" dirty="0"/>
              <a:t>questions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249" y="1176350"/>
            <a:ext cx="8217534" cy="39198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9095" marR="250825" indent="-367030">
              <a:lnSpc>
                <a:spcPct val="114599"/>
              </a:lnSpc>
              <a:spcBef>
                <a:spcPts val="100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epoch?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batch?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maximum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size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batch?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does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batch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size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influence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training?</a:t>
            </a:r>
            <a:endParaRPr sz="1800">
              <a:latin typeface="Arial"/>
              <a:cs typeface="Arial"/>
            </a:endParaRPr>
          </a:p>
          <a:p>
            <a:pPr marL="379095" marR="648970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difference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between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stochastic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gradient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descent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(SGD)</a:t>
            </a:r>
            <a:r>
              <a:rPr sz="1800" spc="44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and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‘vanilla’</a:t>
            </a:r>
            <a:r>
              <a:rPr sz="1800" spc="-16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AKA</a:t>
            </a:r>
            <a:r>
              <a:rPr sz="1800" spc="-9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‘regular’</a:t>
            </a:r>
            <a:r>
              <a:rPr sz="1800" spc="-5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gradient</a:t>
            </a:r>
            <a:r>
              <a:rPr sz="1800" spc="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descent?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momentum?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difference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between</a:t>
            </a:r>
            <a:r>
              <a:rPr sz="1800" spc="-114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ADAM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and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SGD?</a:t>
            </a:r>
            <a:endParaRPr sz="1800">
              <a:latin typeface="Arial"/>
              <a:cs typeface="Arial"/>
            </a:endParaRPr>
          </a:p>
          <a:p>
            <a:pPr marL="379095" marR="782955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Jacobian?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Hessian?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use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Hessians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deep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learning?</a:t>
            </a:r>
            <a:endParaRPr sz="1800">
              <a:latin typeface="Arial"/>
              <a:cs typeface="Arial"/>
            </a:endParaRPr>
          </a:p>
          <a:p>
            <a:pPr marL="379095" marR="5080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Suppose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that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have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ground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truth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for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‘cat’</a:t>
            </a:r>
            <a:r>
              <a:rPr sz="1800" spc="-8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label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that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encoded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[0,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1].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can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assume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that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ground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truth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for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‘dog’</a:t>
            </a:r>
            <a:r>
              <a:rPr sz="1800" spc="-8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label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[1,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0]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(</a:t>
            </a:r>
            <a:r>
              <a:rPr sz="1800" b="1" dirty="0">
                <a:solidFill>
                  <a:srgbClr val="595959"/>
                </a:solidFill>
                <a:latin typeface="Arial"/>
                <a:cs typeface="Arial"/>
              </a:rPr>
              <a:t>cat</a:t>
            </a:r>
            <a:r>
              <a:rPr sz="1800" b="1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the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training</a:t>
            </a:r>
            <a:r>
              <a:rPr sz="1800" spc="-4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point).</a:t>
            </a:r>
            <a:endParaRPr sz="1800">
              <a:latin typeface="Arial"/>
              <a:cs typeface="Arial"/>
            </a:endParaRPr>
          </a:p>
          <a:p>
            <a:pPr marL="836294" lvl="1" indent="-335915">
              <a:lnSpc>
                <a:spcPct val="100000"/>
              </a:lnSpc>
              <a:spcBef>
                <a:spcPts val="330"/>
              </a:spcBef>
              <a:buChar char="○"/>
              <a:tabLst>
                <a:tab pos="836294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network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first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outputs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[0.75,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0.25]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as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prediction</a:t>
            </a:r>
            <a:endParaRPr sz="1400">
              <a:latin typeface="Arial"/>
              <a:cs typeface="Arial"/>
            </a:endParaRPr>
          </a:p>
          <a:p>
            <a:pPr marL="836294" lvl="1" indent="-335915">
              <a:lnSpc>
                <a:spcPct val="100000"/>
              </a:lnSpc>
              <a:spcBef>
                <a:spcPts val="270"/>
              </a:spcBef>
              <a:buChar char="○"/>
              <a:tabLst>
                <a:tab pos="836294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next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epoch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it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outputs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[0.99,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0.01]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as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prediction</a:t>
            </a:r>
            <a:endParaRPr sz="1400">
              <a:latin typeface="Arial"/>
              <a:cs typeface="Arial"/>
            </a:endParaRPr>
          </a:p>
          <a:p>
            <a:pPr marL="836294" lvl="1" indent="-335915">
              <a:lnSpc>
                <a:spcPct val="100000"/>
              </a:lnSpc>
              <a:spcBef>
                <a:spcPts val="270"/>
              </a:spcBef>
              <a:buChar char="○"/>
              <a:tabLst>
                <a:tab pos="836294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Has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cross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entropy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4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increased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or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 decreased?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Review</a:t>
            </a:r>
            <a:r>
              <a:rPr spc="-125" dirty="0"/>
              <a:t> </a:t>
            </a:r>
            <a:r>
              <a:rPr spc="-10" dirty="0"/>
              <a:t>questions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249" y="1176350"/>
            <a:ext cx="8162925" cy="3597275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79095" indent="-366395">
              <a:lnSpc>
                <a:spcPct val="100000"/>
              </a:lnSpc>
              <a:spcBef>
                <a:spcPts val="414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does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mean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for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dataset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‘linearly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separable’?</a:t>
            </a:r>
            <a:endParaRPr sz="1800">
              <a:latin typeface="Arial"/>
              <a:cs typeface="Arial"/>
            </a:endParaRPr>
          </a:p>
          <a:p>
            <a:pPr marL="379095" marR="395605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many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layers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does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neural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network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need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order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learn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non-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linear correlations?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What’s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difference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between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performance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metric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and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function?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should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shuffle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data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every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training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epoch?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Explain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bias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variance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tradeoff.</a:t>
            </a:r>
            <a:endParaRPr sz="1800">
              <a:latin typeface="Arial"/>
              <a:cs typeface="Arial"/>
            </a:endParaRPr>
          </a:p>
          <a:p>
            <a:pPr marL="836294" lvl="1" indent="-335915">
              <a:lnSpc>
                <a:spcPct val="100000"/>
              </a:lnSpc>
              <a:spcBef>
                <a:spcPts val="330"/>
              </a:spcBef>
              <a:buChar char="○"/>
              <a:tabLst>
                <a:tab pos="836294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Effect</a:t>
            </a:r>
            <a:r>
              <a:rPr sz="14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4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increasing</a:t>
            </a:r>
            <a:r>
              <a:rPr sz="14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4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number</a:t>
            </a:r>
            <a:r>
              <a:rPr sz="14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4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training</a:t>
            </a:r>
            <a:r>
              <a:rPr sz="14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epochs</a:t>
            </a:r>
            <a:endParaRPr sz="1400">
              <a:latin typeface="Arial"/>
              <a:cs typeface="Arial"/>
            </a:endParaRPr>
          </a:p>
          <a:p>
            <a:pPr marL="836294" lvl="1" indent="-335915">
              <a:lnSpc>
                <a:spcPct val="100000"/>
              </a:lnSpc>
              <a:spcBef>
                <a:spcPts val="270"/>
              </a:spcBef>
              <a:buChar char="○"/>
              <a:tabLst>
                <a:tab pos="836294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Increasing</a:t>
            </a:r>
            <a:r>
              <a:rPr sz="14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number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4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layers</a:t>
            </a:r>
            <a:endParaRPr sz="1400">
              <a:latin typeface="Arial"/>
              <a:cs typeface="Arial"/>
            </a:endParaRPr>
          </a:p>
          <a:p>
            <a:pPr marL="836294" lvl="1" indent="-335915">
              <a:lnSpc>
                <a:spcPct val="100000"/>
              </a:lnSpc>
              <a:spcBef>
                <a:spcPts val="270"/>
              </a:spcBef>
              <a:buChar char="○"/>
              <a:tabLst>
                <a:tab pos="836294" algn="l"/>
              </a:tabLst>
            </a:pP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Increasing</a:t>
            </a:r>
            <a:r>
              <a:rPr sz="14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4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amount</a:t>
            </a:r>
            <a:r>
              <a:rPr sz="14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4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dropped</a:t>
            </a:r>
            <a:r>
              <a:rPr sz="14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595959"/>
                </a:solidFill>
                <a:latin typeface="Arial"/>
                <a:cs typeface="Arial"/>
              </a:rPr>
              <a:t>out</a:t>
            </a:r>
            <a:r>
              <a:rPr sz="14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595959"/>
                </a:solidFill>
                <a:latin typeface="Arial"/>
                <a:cs typeface="Arial"/>
              </a:rPr>
              <a:t>connections</a:t>
            </a:r>
            <a:endParaRPr sz="14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254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would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you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define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‘regularization’?</a:t>
            </a:r>
            <a:endParaRPr sz="1800">
              <a:latin typeface="Arial"/>
              <a:cs typeface="Arial"/>
            </a:endParaRPr>
          </a:p>
          <a:p>
            <a:pPr marL="379095" marR="5080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purpose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dropout?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does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work?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Should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dropout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active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during</a:t>
            </a:r>
            <a:r>
              <a:rPr sz="1800" spc="-4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inference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time?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</a:t>
            </a:r>
            <a:r>
              <a:rPr spc="-45" dirty="0"/>
              <a:t> </a:t>
            </a:r>
            <a:r>
              <a:rPr dirty="0"/>
              <a:t>is</a:t>
            </a:r>
            <a:r>
              <a:rPr spc="-45" dirty="0"/>
              <a:t> </a:t>
            </a:r>
            <a:r>
              <a:rPr dirty="0"/>
              <a:t>a</a:t>
            </a:r>
            <a:r>
              <a:rPr spc="-45" dirty="0"/>
              <a:t> </a:t>
            </a:r>
            <a:r>
              <a:rPr spc="-10" dirty="0"/>
              <a:t>perceptron?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05550" y="1076825"/>
            <a:ext cx="3768396" cy="366370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737449" y="4842838"/>
            <a:ext cx="7687309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A</a:t>
            </a:r>
            <a:r>
              <a:rPr sz="1400" u="heavy" spc="-10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fine-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grained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discussion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about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the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differences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in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logistic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regression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and</a:t>
            </a:r>
            <a:r>
              <a:rPr sz="14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the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perceptron</a:t>
            </a:r>
            <a:r>
              <a:rPr sz="14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algorithm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Review</a:t>
            </a:r>
            <a:r>
              <a:rPr spc="-125" dirty="0"/>
              <a:t> </a:t>
            </a:r>
            <a:r>
              <a:rPr spc="-10" dirty="0"/>
              <a:t>questions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469265" indent="-366395">
              <a:lnSpc>
                <a:spcPct val="100000"/>
              </a:lnSpc>
              <a:spcBef>
                <a:spcPts val="414"/>
              </a:spcBef>
              <a:buChar char="●"/>
              <a:tabLst>
                <a:tab pos="469900" algn="l"/>
              </a:tabLst>
            </a:pPr>
            <a:r>
              <a:rPr u="none" dirty="0">
                <a:solidFill>
                  <a:srgbClr val="595959"/>
                </a:solidFill>
              </a:rPr>
              <a:t>What</a:t>
            </a:r>
            <a:r>
              <a:rPr u="none" spc="-2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is</a:t>
            </a:r>
            <a:r>
              <a:rPr u="none" spc="-2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the</a:t>
            </a:r>
            <a:r>
              <a:rPr u="none" spc="-2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vanishing</a:t>
            </a:r>
            <a:r>
              <a:rPr u="none" spc="-2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gradient</a:t>
            </a:r>
            <a:r>
              <a:rPr u="none" spc="-25" dirty="0">
                <a:solidFill>
                  <a:srgbClr val="595959"/>
                </a:solidFill>
              </a:rPr>
              <a:t> </a:t>
            </a:r>
            <a:r>
              <a:rPr u="none" spc="-10" dirty="0">
                <a:solidFill>
                  <a:srgbClr val="595959"/>
                </a:solidFill>
              </a:rPr>
              <a:t>problem?</a:t>
            </a: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900" algn="l"/>
              </a:tabLst>
            </a:pPr>
            <a:r>
              <a:rPr u="none" dirty="0">
                <a:solidFill>
                  <a:srgbClr val="595959"/>
                </a:solidFill>
              </a:rPr>
              <a:t>What</a:t>
            </a:r>
            <a:r>
              <a:rPr u="none" spc="-2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does</a:t>
            </a:r>
            <a:r>
              <a:rPr u="none" spc="-1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it</a:t>
            </a:r>
            <a:r>
              <a:rPr u="none" spc="-1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mean</a:t>
            </a:r>
            <a:r>
              <a:rPr u="none" spc="-1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to</a:t>
            </a:r>
            <a:r>
              <a:rPr u="none" spc="-1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“transfer</a:t>
            </a:r>
            <a:r>
              <a:rPr u="none" spc="-1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a</a:t>
            </a:r>
            <a:r>
              <a:rPr u="none" spc="-1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tensor”</a:t>
            </a:r>
            <a:r>
              <a:rPr u="none" spc="-1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to</a:t>
            </a:r>
            <a:r>
              <a:rPr u="none" spc="-1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the</a:t>
            </a:r>
            <a:r>
              <a:rPr u="none" spc="-10" dirty="0">
                <a:solidFill>
                  <a:srgbClr val="595959"/>
                </a:solidFill>
              </a:rPr>
              <a:t> </a:t>
            </a:r>
            <a:r>
              <a:rPr u="none" spc="-20" dirty="0">
                <a:solidFill>
                  <a:srgbClr val="595959"/>
                </a:solidFill>
              </a:rPr>
              <a:t>GPU?</a:t>
            </a: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900" algn="l"/>
              </a:tabLst>
            </a:pPr>
            <a:r>
              <a:rPr u="none" dirty="0">
                <a:solidFill>
                  <a:srgbClr val="595959"/>
                </a:solidFill>
              </a:rPr>
              <a:t>What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is</a:t>
            </a:r>
            <a:r>
              <a:rPr u="none" spc="-10" dirty="0">
                <a:solidFill>
                  <a:srgbClr val="595959"/>
                </a:solidFill>
              </a:rPr>
              <a:t> </a:t>
            </a:r>
            <a:r>
              <a:rPr u="none" spc="-20" dirty="0">
                <a:solidFill>
                  <a:srgbClr val="595959"/>
                </a:solidFill>
              </a:rPr>
              <a:t>CUDA?</a:t>
            </a:r>
          </a:p>
          <a:p>
            <a:pPr marL="469265" marR="5080" indent="-367030">
              <a:lnSpc>
                <a:spcPct val="114599"/>
              </a:lnSpc>
              <a:buChar char="●"/>
              <a:tabLst>
                <a:tab pos="469900" algn="l"/>
              </a:tabLst>
            </a:pPr>
            <a:r>
              <a:rPr u="none" dirty="0">
                <a:solidFill>
                  <a:srgbClr val="595959"/>
                </a:solidFill>
              </a:rPr>
              <a:t>How</a:t>
            </a:r>
            <a:r>
              <a:rPr u="none" spc="-3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does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the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amount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of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RAM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available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in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the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GPU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affect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the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types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of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spc="-10" dirty="0">
                <a:solidFill>
                  <a:srgbClr val="595959"/>
                </a:solidFill>
              </a:rPr>
              <a:t>models </a:t>
            </a:r>
            <a:r>
              <a:rPr u="none" dirty="0">
                <a:solidFill>
                  <a:srgbClr val="595959"/>
                </a:solidFill>
              </a:rPr>
              <a:t>and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data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that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we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can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use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to</a:t>
            </a:r>
            <a:r>
              <a:rPr u="none" spc="-15" dirty="0">
                <a:solidFill>
                  <a:srgbClr val="595959"/>
                </a:solidFill>
              </a:rPr>
              <a:t> </a:t>
            </a:r>
            <a:r>
              <a:rPr u="none" spc="-10" dirty="0">
                <a:solidFill>
                  <a:srgbClr val="595959"/>
                </a:solidFill>
              </a:rPr>
              <a:t>train?</a:t>
            </a:r>
          </a:p>
          <a:p>
            <a:pPr marL="46926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469900" algn="l"/>
              </a:tabLst>
            </a:pPr>
            <a:r>
              <a:rPr u="none" dirty="0">
                <a:solidFill>
                  <a:srgbClr val="595959"/>
                </a:solidFill>
              </a:rPr>
              <a:t>What</a:t>
            </a:r>
            <a:r>
              <a:rPr u="none" spc="-35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should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we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try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when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torch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reports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‘CUDA</a:t>
            </a:r>
            <a:r>
              <a:rPr u="none" spc="-1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out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of</a:t>
            </a:r>
            <a:r>
              <a:rPr u="none" spc="-20" dirty="0">
                <a:solidFill>
                  <a:srgbClr val="595959"/>
                </a:solidFill>
              </a:rPr>
              <a:t> </a:t>
            </a:r>
            <a:r>
              <a:rPr u="none" dirty="0">
                <a:solidFill>
                  <a:srgbClr val="595959"/>
                </a:solidFill>
              </a:rPr>
              <a:t>memory’</a:t>
            </a:r>
            <a:r>
              <a:rPr u="none" spc="-80" dirty="0">
                <a:solidFill>
                  <a:srgbClr val="595959"/>
                </a:solidFill>
              </a:rPr>
              <a:t> </a:t>
            </a:r>
            <a:r>
              <a:rPr u="none" spc="-10" dirty="0">
                <a:solidFill>
                  <a:srgbClr val="595959"/>
                </a:solidFill>
              </a:rPr>
              <a:t>errors?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Review</a:t>
            </a:r>
            <a:r>
              <a:rPr spc="-125" dirty="0"/>
              <a:t> </a:t>
            </a:r>
            <a:r>
              <a:rPr spc="-10" dirty="0"/>
              <a:t>questions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81602" y="1238200"/>
            <a:ext cx="1920875" cy="274320"/>
          </a:xfrm>
          <a:prstGeom prst="rect">
            <a:avLst/>
          </a:prstGeom>
          <a:solidFill>
            <a:srgbClr val="F6F6F7"/>
          </a:solidFill>
        </p:spPr>
        <p:txBody>
          <a:bodyPr vert="horz" wrap="square" lIns="0" tIns="666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25"/>
              </a:spcBef>
            </a:pPr>
            <a:r>
              <a:rPr sz="1200" spc="-10" dirty="0">
                <a:solidFill>
                  <a:srgbClr val="0F2B3D"/>
                </a:solidFill>
                <a:latin typeface="Courier New"/>
                <a:cs typeface="Courier New"/>
              </a:rPr>
              <a:t>optimizer.zero_grad()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252777" y="1216355"/>
            <a:ext cx="20199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training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loop?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75249" y="1176350"/>
            <a:ext cx="8214995" cy="3482975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79095" indent="-366395">
              <a:lnSpc>
                <a:spcPct val="100000"/>
              </a:lnSpc>
              <a:spcBef>
                <a:spcPts val="414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need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call</a:t>
            </a:r>
            <a:endParaRPr sz="1800">
              <a:latin typeface="Arial"/>
              <a:cs typeface="Arial"/>
            </a:endParaRPr>
          </a:p>
          <a:p>
            <a:pPr marL="379095" marR="270510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What’s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difference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between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parameter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and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hyperparameter?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What’s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another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common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name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for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‘parameter’</a:t>
            </a:r>
            <a:r>
              <a:rPr sz="1800" spc="-7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neural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network?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can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know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what’s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“optimal”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number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units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hidden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layer?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can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know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“optimal”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number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layers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network?</a:t>
            </a:r>
            <a:endParaRPr sz="1800">
              <a:latin typeface="Arial"/>
              <a:cs typeface="Arial"/>
            </a:endParaRPr>
          </a:p>
          <a:p>
            <a:pPr marL="379095" marR="155575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data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augmentation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regularization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technique?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should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apply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data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augmentations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probabilistically?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should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shuffle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data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inside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training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batch?</a:t>
            </a:r>
            <a:endParaRPr sz="1800">
              <a:latin typeface="Arial"/>
              <a:cs typeface="Arial"/>
            </a:endParaRPr>
          </a:p>
          <a:p>
            <a:pPr marL="379095" marR="5080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If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model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increasing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its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through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several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epochs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should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increase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or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decrease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learning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rate?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0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evaluate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training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and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validation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early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stopping?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Review</a:t>
            </a:r>
            <a:r>
              <a:rPr spc="-125" dirty="0"/>
              <a:t> </a:t>
            </a:r>
            <a:r>
              <a:rPr spc="-10" dirty="0"/>
              <a:t>questions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249" y="1176350"/>
            <a:ext cx="8278495" cy="2540000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79095" indent="-366395">
              <a:lnSpc>
                <a:spcPct val="100000"/>
              </a:lnSpc>
              <a:spcBef>
                <a:spcPts val="414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weight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decay?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learning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rate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decay?</a:t>
            </a:r>
            <a:endParaRPr sz="1800">
              <a:latin typeface="Arial"/>
              <a:cs typeface="Arial"/>
            </a:endParaRPr>
          </a:p>
          <a:p>
            <a:pPr marL="379095" marR="5080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Suppose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that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after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going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through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certain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number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epochs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training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is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higher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than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validation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loss.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example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underfitting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or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overfitting?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vanishing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gradient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problem?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does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appear?</a:t>
            </a:r>
            <a:endParaRPr sz="1800">
              <a:latin typeface="Arial"/>
              <a:cs typeface="Arial"/>
            </a:endParaRPr>
          </a:p>
          <a:p>
            <a:pPr marL="379095" marR="281940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Are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vanishing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gradients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more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likely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appear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when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representing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Jacobians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and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weight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vectors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with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8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bits,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16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bits,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32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bits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precision?</a:t>
            </a:r>
            <a:endParaRPr sz="1800">
              <a:latin typeface="Arial"/>
              <a:cs typeface="Arial"/>
            </a:endParaRPr>
          </a:p>
          <a:p>
            <a:pPr marL="379095" marR="282575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are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ReLU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activation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functions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less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likely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display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vanishing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gradients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than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sigmoid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activation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functions?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Review</a:t>
            </a:r>
            <a:r>
              <a:rPr spc="-125" dirty="0"/>
              <a:t> </a:t>
            </a:r>
            <a:r>
              <a:rPr spc="-10" dirty="0"/>
              <a:t>questions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249" y="1176350"/>
            <a:ext cx="8251825" cy="3797300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79095" indent="-366395">
              <a:lnSpc>
                <a:spcPct val="100000"/>
              </a:lnSpc>
              <a:spcBef>
                <a:spcPts val="414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resize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images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before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training?</a:t>
            </a:r>
            <a:endParaRPr sz="1800">
              <a:latin typeface="Arial"/>
              <a:cs typeface="Arial"/>
            </a:endParaRPr>
          </a:p>
          <a:p>
            <a:pPr marL="379095" marR="5080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If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retrain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inference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network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pre-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trained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Imagenet,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we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need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normalize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its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image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channels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using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mean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and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std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 intensities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original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dataset?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receptive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field?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 convolution?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apply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padding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images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before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doing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convolutions?</a:t>
            </a:r>
            <a:endParaRPr sz="1800">
              <a:latin typeface="Arial"/>
              <a:cs typeface="Arial"/>
            </a:endParaRPr>
          </a:p>
          <a:p>
            <a:pPr marL="379095" marR="56515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When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calling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conv2d(...,...,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64)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many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output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channels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are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producing?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How</a:t>
            </a:r>
            <a:r>
              <a:rPr sz="1800" spc="-3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are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they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different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from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each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other?</a:t>
            </a:r>
            <a:endParaRPr sz="1800">
              <a:latin typeface="Arial"/>
              <a:cs typeface="Arial"/>
            </a:endParaRPr>
          </a:p>
          <a:p>
            <a:pPr marL="379095" indent="-366395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Why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is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vanishing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gradient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‘numerical’</a:t>
            </a:r>
            <a:r>
              <a:rPr sz="1800" spc="-8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problem?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What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does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that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mean?</a:t>
            </a:r>
            <a:endParaRPr sz="1800">
              <a:latin typeface="Arial"/>
              <a:cs typeface="Arial"/>
            </a:endParaRPr>
          </a:p>
          <a:p>
            <a:pPr marL="379095" marR="320675" indent="-367030">
              <a:lnSpc>
                <a:spcPct val="114599"/>
              </a:lnSpc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Are</a:t>
            </a:r>
            <a:r>
              <a:rPr sz="1800" spc="-3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more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likely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to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get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vanishing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gradients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when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using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fp16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or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fp32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data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types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for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our</a:t>
            </a:r>
            <a:r>
              <a:rPr sz="1800" spc="-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weights?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Resources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7199" y="1176350"/>
            <a:ext cx="7661909" cy="3605529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16865" indent="-304165">
              <a:lnSpc>
                <a:spcPct val="100000"/>
              </a:lnSpc>
              <a:spcBef>
                <a:spcPts val="414"/>
              </a:spcBef>
              <a:buClr>
                <a:srgbClr val="595959"/>
              </a:buClr>
              <a:buChar char="-"/>
              <a:tabLst>
                <a:tab pos="316865" algn="l"/>
              </a:tabLst>
            </a:pP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Intro</a:t>
            </a:r>
            <a:r>
              <a:rPr sz="18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to</a:t>
            </a:r>
            <a:r>
              <a:rPr sz="18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Deep</a:t>
            </a:r>
            <a:r>
              <a:rPr sz="18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Learning</a:t>
            </a:r>
            <a:r>
              <a:rPr sz="18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with</a:t>
            </a:r>
            <a:r>
              <a:rPr sz="18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PyTorch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at</a:t>
            </a:r>
            <a:r>
              <a:rPr sz="18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2"/>
              </a:rPr>
              <a:t>Udacity</a:t>
            </a:r>
            <a:endParaRPr sz="1800">
              <a:latin typeface="Arial"/>
              <a:cs typeface="Arial"/>
            </a:endParaRPr>
          </a:p>
          <a:p>
            <a:pPr marL="316865" indent="-304165">
              <a:lnSpc>
                <a:spcPct val="100000"/>
              </a:lnSpc>
              <a:spcBef>
                <a:spcPts val="315"/>
              </a:spcBef>
              <a:buClr>
                <a:srgbClr val="595959"/>
              </a:buClr>
              <a:buChar char="-"/>
              <a:tabLst>
                <a:tab pos="316865" algn="l"/>
              </a:tabLst>
            </a:pP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Convolutional</a:t>
            </a:r>
            <a:r>
              <a:rPr sz="18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Neural</a:t>
            </a:r>
            <a:r>
              <a:rPr sz="18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Networks</a:t>
            </a:r>
            <a:r>
              <a:rPr sz="18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at</a:t>
            </a:r>
            <a:r>
              <a:rPr sz="18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3"/>
              </a:rPr>
              <a:t>Coursera</a:t>
            </a:r>
            <a:endParaRPr sz="1800">
              <a:latin typeface="Arial"/>
              <a:cs typeface="Arial"/>
            </a:endParaRPr>
          </a:p>
          <a:p>
            <a:pPr marL="316865" indent="-304165">
              <a:lnSpc>
                <a:spcPct val="100000"/>
              </a:lnSpc>
              <a:spcBef>
                <a:spcPts val="315"/>
              </a:spcBef>
              <a:buClr>
                <a:srgbClr val="595959"/>
              </a:buClr>
              <a:buChar char="-"/>
              <a:tabLst>
                <a:tab pos="316865" algn="l"/>
              </a:tabLst>
            </a:pP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Fast.ai</a:t>
            </a:r>
            <a:r>
              <a:rPr sz="18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-</a:t>
            </a:r>
            <a:r>
              <a:rPr sz="18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Deep</a:t>
            </a:r>
            <a:r>
              <a:rPr sz="18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Learning</a:t>
            </a:r>
            <a:r>
              <a:rPr sz="18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for</a:t>
            </a:r>
            <a:r>
              <a:rPr sz="1800" u="heavy" spc="-2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4"/>
              </a:rPr>
              <a:t>Coders</a:t>
            </a:r>
            <a:endParaRPr sz="1800">
              <a:latin typeface="Arial"/>
              <a:cs typeface="Arial"/>
            </a:endParaRPr>
          </a:p>
          <a:p>
            <a:pPr marL="316865" indent="-304165">
              <a:lnSpc>
                <a:spcPct val="100000"/>
              </a:lnSpc>
              <a:spcBef>
                <a:spcPts val="315"/>
              </a:spcBef>
              <a:buClr>
                <a:srgbClr val="595959"/>
              </a:buClr>
              <a:buChar char="-"/>
              <a:tabLst>
                <a:tab pos="316865" algn="l"/>
              </a:tabLst>
            </a:pP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5"/>
              </a:rPr>
              <a:t>PyImageSearch</a:t>
            </a:r>
            <a:r>
              <a:rPr sz="1800" u="heavy" spc="-6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5"/>
              </a:rPr>
              <a:t> </a:t>
            </a:r>
            <a:r>
              <a:rPr sz="18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5"/>
              </a:rPr>
              <a:t>Blog</a:t>
            </a:r>
            <a:endParaRPr sz="1800">
              <a:latin typeface="Arial"/>
              <a:cs typeface="Arial"/>
            </a:endParaRPr>
          </a:p>
          <a:p>
            <a:pPr marL="316865" indent="-304165">
              <a:lnSpc>
                <a:spcPct val="100000"/>
              </a:lnSpc>
              <a:spcBef>
                <a:spcPts val="315"/>
              </a:spcBef>
              <a:buClr>
                <a:srgbClr val="595959"/>
              </a:buClr>
              <a:buChar char="-"/>
              <a:tabLst>
                <a:tab pos="316865" algn="l"/>
              </a:tabLst>
            </a:pP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Stanford’s</a:t>
            </a:r>
            <a:r>
              <a:rPr sz="1800" u="heavy" spc="-4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CS231: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Convolutional</a:t>
            </a:r>
            <a:r>
              <a:rPr sz="1800" u="heavy" spc="-4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Neural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Networks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for</a:t>
            </a:r>
            <a:r>
              <a:rPr sz="1800" u="heavy" spc="-4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Visual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 </a:t>
            </a: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6"/>
              </a:rPr>
              <a:t>Recognition</a:t>
            </a:r>
            <a:endParaRPr sz="1800">
              <a:latin typeface="Arial"/>
              <a:cs typeface="Arial"/>
            </a:endParaRPr>
          </a:p>
          <a:p>
            <a:pPr marL="316865" indent="-304165">
              <a:lnSpc>
                <a:spcPct val="100000"/>
              </a:lnSpc>
              <a:spcBef>
                <a:spcPts val="315"/>
              </a:spcBef>
              <a:buClr>
                <a:srgbClr val="595959"/>
              </a:buClr>
              <a:buChar char="-"/>
              <a:tabLst>
                <a:tab pos="316865" algn="l"/>
              </a:tabLst>
            </a:pP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7"/>
              </a:rPr>
              <a:t>3blue1brown’s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7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7"/>
              </a:rPr>
              <a:t>series</a:t>
            </a:r>
            <a:r>
              <a:rPr sz="18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7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7"/>
              </a:rPr>
              <a:t>on</a:t>
            </a:r>
            <a:r>
              <a:rPr sz="18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7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7"/>
              </a:rPr>
              <a:t>neural</a:t>
            </a:r>
            <a:r>
              <a:rPr sz="18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7"/>
              </a:rPr>
              <a:t> </a:t>
            </a: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7"/>
              </a:rPr>
              <a:t>networks</a:t>
            </a:r>
            <a:endParaRPr sz="1800">
              <a:latin typeface="Arial"/>
              <a:cs typeface="Arial"/>
            </a:endParaRPr>
          </a:p>
          <a:p>
            <a:pPr marL="316865" indent="-304165">
              <a:lnSpc>
                <a:spcPct val="100000"/>
              </a:lnSpc>
              <a:spcBef>
                <a:spcPts val="315"/>
              </a:spcBef>
              <a:buClr>
                <a:srgbClr val="595959"/>
              </a:buClr>
              <a:buChar char="-"/>
              <a:tabLst>
                <a:tab pos="316865" algn="l"/>
              </a:tabLst>
            </a:pP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Goodfellow’s</a:t>
            </a:r>
            <a:r>
              <a:rPr sz="18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Deep</a:t>
            </a:r>
            <a:r>
              <a:rPr sz="18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Learning</a:t>
            </a:r>
            <a:r>
              <a:rPr sz="18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Book</a:t>
            </a:r>
            <a:r>
              <a:rPr sz="18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(great</a:t>
            </a:r>
            <a:r>
              <a:rPr sz="1800" u="heavy" spc="-3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for</a:t>
            </a:r>
            <a:r>
              <a:rPr sz="1800" u="heavy" spc="-3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 </a:t>
            </a: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8"/>
              </a:rPr>
              <a:t>theory)</a:t>
            </a:r>
            <a:endParaRPr sz="1800">
              <a:latin typeface="Arial"/>
              <a:cs typeface="Arial"/>
            </a:endParaRPr>
          </a:p>
          <a:p>
            <a:pPr marL="316865" indent="-304165">
              <a:lnSpc>
                <a:spcPct val="100000"/>
              </a:lnSpc>
              <a:spcBef>
                <a:spcPts val="315"/>
              </a:spcBef>
              <a:buClr>
                <a:srgbClr val="595959"/>
              </a:buClr>
              <a:buChar char="-"/>
              <a:tabLst>
                <a:tab pos="316865" algn="l"/>
              </a:tabLst>
            </a:pP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Visualizing</a:t>
            </a:r>
            <a:r>
              <a:rPr sz="1800" u="heavy" spc="-4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and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understanding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neural</a:t>
            </a:r>
            <a:r>
              <a:rPr sz="1800" u="heavy" spc="-4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networks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 </a:t>
            </a:r>
            <a:r>
              <a:rPr sz="18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(Stanford</a:t>
            </a:r>
            <a:r>
              <a:rPr sz="1800" u="heavy" spc="-4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 </a:t>
            </a:r>
            <a:r>
              <a:rPr sz="18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9"/>
              </a:rPr>
              <a:t>lecture)</a:t>
            </a:r>
            <a:endParaRPr sz="1800">
              <a:latin typeface="Arial"/>
              <a:cs typeface="Arial"/>
            </a:endParaRPr>
          </a:p>
          <a:p>
            <a:pPr marL="316865" indent="-304165">
              <a:lnSpc>
                <a:spcPct val="100000"/>
              </a:lnSpc>
              <a:spcBef>
                <a:spcPts val="315"/>
              </a:spcBef>
              <a:buChar char="-"/>
              <a:tabLst>
                <a:tab pos="316865" algn="l"/>
              </a:tabLst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Review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content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cross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entropy</a:t>
            </a:r>
            <a:endParaRPr sz="1800">
              <a:latin typeface="Arial"/>
              <a:cs typeface="Arial"/>
            </a:endParaRPr>
          </a:p>
          <a:p>
            <a:pPr marL="774065" lvl="1" indent="-287655">
              <a:lnSpc>
                <a:spcPct val="100000"/>
              </a:lnSpc>
              <a:spcBef>
                <a:spcPts val="330"/>
              </a:spcBef>
              <a:buClr>
                <a:srgbClr val="595959"/>
              </a:buClr>
              <a:buChar char="-"/>
              <a:tabLst>
                <a:tab pos="774065" algn="l"/>
              </a:tabLst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0"/>
              </a:rPr>
              <a:t>On</a:t>
            </a:r>
            <a:r>
              <a:rPr sz="1400" u="heavy" spc="-1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0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0"/>
              </a:rPr>
              <a:t>ML</a:t>
            </a:r>
            <a:r>
              <a:rPr sz="1400" u="heavy" spc="-5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0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0"/>
              </a:rPr>
              <a:t>Mastery</a:t>
            </a:r>
            <a:endParaRPr sz="1400">
              <a:latin typeface="Arial"/>
              <a:cs typeface="Arial"/>
            </a:endParaRPr>
          </a:p>
          <a:p>
            <a:pPr marL="774065" lvl="1" indent="-287655">
              <a:lnSpc>
                <a:spcPct val="100000"/>
              </a:lnSpc>
              <a:spcBef>
                <a:spcPts val="270"/>
              </a:spcBef>
              <a:buClr>
                <a:srgbClr val="595959"/>
              </a:buClr>
              <a:buChar char="-"/>
              <a:tabLst>
                <a:tab pos="774065" algn="l"/>
              </a:tabLst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1"/>
              </a:rPr>
              <a:t>Brief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1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1"/>
              </a:rPr>
              <a:t>video</a:t>
            </a:r>
            <a:r>
              <a:rPr sz="1400" u="heavy" spc="-2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1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1"/>
              </a:rPr>
              <a:t>by</a:t>
            </a:r>
            <a:r>
              <a:rPr sz="1400" u="heavy" spc="-15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1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1"/>
              </a:rPr>
              <a:t>Udacity</a:t>
            </a:r>
            <a:endParaRPr sz="1400">
              <a:latin typeface="Arial"/>
              <a:cs typeface="Arial"/>
            </a:endParaRPr>
          </a:p>
          <a:p>
            <a:pPr marL="774065" lvl="1" indent="-287655">
              <a:lnSpc>
                <a:spcPct val="100000"/>
              </a:lnSpc>
              <a:spcBef>
                <a:spcPts val="270"/>
              </a:spcBef>
              <a:buClr>
                <a:srgbClr val="595959"/>
              </a:buClr>
              <a:buChar char="-"/>
              <a:tabLst>
                <a:tab pos="774065" algn="l"/>
              </a:tabLst>
            </a:pP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2"/>
              </a:rPr>
              <a:t>Aurelien</a:t>
            </a:r>
            <a:r>
              <a:rPr sz="1400" u="heavy" spc="-5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2"/>
              </a:rPr>
              <a:t> </a:t>
            </a:r>
            <a:r>
              <a:rPr sz="1400" u="heavy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2"/>
              </a:rPr>
              <a:t>Geron’s</a:t>
            </a:r>
            <a:r>
              <a:rPr sz="1400" u="heavy" spc="-5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2"/>
              </a:rPr>
              <a:t> </a:t>
            </a:r>
            <a:r>
              <a:rPr sz="1400" u="heavy" spc="-10" dirty="0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cs typeface="Arial"/>
                <a:hlinkClick r:id="rId12"/>
              </a:rPr>
              <a:t>explanation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Regression</a:t>
            </a:r>
            <a:r>
              <a:rPr spc="-100" dirty="0"/>
              <a:t> </a:t>
            </a:r>
            <a:r>
              <a:rPr dirty="0"/>
              <a:t>with</a:t>
            </a:r>
            <a:r>
              <a:rPr spc="-100" dirty="0"/>
              <a:t> </a:t>
            </a:r>
            <a:r>
              <a:rPr dirty="0"/>
              <a:t>a</a:t>
            </a:r>
            <a:r>
              <a:rPr spc="-95" dirty="0"/>
              <a:t> </a:t>
            </a:r>
            <a:r>
              <a:rPr dirty="0"/>
              <a:t>neural</a:t>
            </a:r>
            <a:r>
              <a:rPr spc="-100" dirty="0"/>
              <a:t> </a:t>
            </a:r>
            <a:r>
              <a:rPr spc="-10" dirty="0"/>
              <a:t>network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27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hlinkClick r:id="rId2"/>
              </a:rPr>
              <a:t>https://utstat.toronto.edu/reid/sta2212s/2021/Galton85.pdf</a:t>
            </a:r>
          </a:p>
          <a:p>
            <a:pPr marL="12700" marR="5080">
              <a:lnSpc>
                <a:spcPct val="114599"/>
              </a:lnSpc>
              <a:spcBef>
                <a:spcPts val="1575"/>
              </a:spcBef>
            </a:pPr>
            <a:r>
              <a:rPr spc="-10" dirty="0">
                <a:hlinkClick r:id="rId3"/>
              </a:rPr>
              <a:t>https://www.researchgate.net/publication/280970132_Galton's_Family_Heights_D</a:t>
            </a:r>
            <a:r>
              <a:rPr u="none" spc="-10" dirty="0"/>
              <a:t> </a:t>
            </a:r>
            <a:r>
              <a:rPr spc="-10" dirty="0">
                <a:hlinkClick r:id="rId3"/>
              </a:rPr>
              <a:t>ata_Revisited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</a:t>
            </a:r>
            <a:r>
              <a:rPr spc="-80" dirty="0"/>
              <a:t> </a:t>
            </a:r>
            <a:r>
              <a:rPr dirty="0"/>
              <a:t>does</a:t>
            </a:r>
            <a:r>
              <a:rPr spc="-75" dirty="0"/>
              <a:t> </a:t>
            </a:r>
            <a:r>
              <a:rPr dirty="0"/>
              <a:t>a</a:t>
            </a:r>
            <a:r>
              <a:rPr spc="-75" dirty="0"/>
              <a:t> </a:t>
            </a:r>
            <a:r>
              <a:rPr dirty="0"/>
              <a:t>neural</a:t>
            </a:r>
            <a:r>
              <a:rPr spc="-80" dirty="0"/>
              <a:t> </a:t>
            </a:r>
            <a:r>
              <a:rPr dirty="0"/>
              <a:t>network</a:t>
            </a:r>
            <a:r>
              <a:rPr spc="-75" dirty="0"/>
              <a:t> </a:t>
            </a:r>
            <a:r>
              <a:rPr spc="-10" dirty="0"/>
              <a:t>‘learn’?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176350"/>
            <a:ext cx="7990205" cy="968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4599"/>
              </a:lnSpc>
              <a:spcBef>
                <a:spcPts val="100"/>
              </a:spcBef>
            </a:pP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It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learns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“</a:t>
            </a:r>
            <a:r>
              <a:rPr sz="1800" i="1" dirty="0">
                <a:solidFill>
                  <a:srgbClr val="595959"/>
                </a:solidFill>
                <a:latin typeface="Arial"/>
                <a:cs typeface="Arial"/>
              </a:rPr>
              <a:t>weights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”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aka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“</a:t>
            </a:r>
            <a:r>
              <a:rPr sz="1800" i="1" dirty="0">
                <a:solidFill>
                  <a:srgbClr val="595959"/>
                </a:solidFill>
                <a:latin typeface="Arial"/>
                <a:cs typeface="Arial"/>
              </a:rPr>
              <a:t>parameters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”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aka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“</a:t>
            </a:r>
            <a:r>
              <a:rPr sz="1800" i="1" dirty="0">
                <a:solidFill>
                  <a:srgbClr val="595959"/>
                </a:solidFill>
                <a:latin typeface="Arial"/>
                <a:cs typeface="Arial"/>
              </a:rPr>
              <a:t>connection</a:t>
            </a:r>
            <a:r>
              <a:rPr sz="1800" i="1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i="1" dirty="0">
                <a:solidFill>
                  <a:srgbClr val="595959"/>
                </a:solidFill>
                <a:latin typeface="Arial"/>
                <a:cs typeface="Arial"/>
              </a:rPr>
              <a:t>strengths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”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that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minimize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50" dirty="0">
                <a:solidFill>
                  <a:srgbClr val="595959"/>
                </a:solidFill>
                <a:latin typeface="Arial"/>
                <a:cs typeface="Arial"/>
              </a:rPr>
              <a:t>a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measure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error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(aka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“loss”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aka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“cost”)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function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given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a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set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of</a:t>
            </a:r>
            <a:r>
              <a:rPr sz="1800" spc="-2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training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inputs</a:t>
            </a:r>
            <a:r>
              <a:rPr sz="1800" spc="-20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50" dirty="0">
                <a:solidFill>
                  <a:srgbClr val="595959"/>
                </a:solidFill>
                <a:latin typeface="Arial"/>
                <a:cs typeface="Arial"/>
              </a:rPr>
              <a:t>x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(aka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595959"/>
                </a:solidFill>
                <a:latin typeface="Arial"/>
                <a:cs typeface="Arial"/>
              </a:rPr>
              <a:t>“a</a:t>
            </a:r>
            <a:r>
              <a:rPr sz="1800" spc="-15" dirty="0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Arial"/>
                <a:cs typeface="Arial"/>
              </a:rPr>
              <a:t>dataset”)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2300" y="2120000"/>
            <a:ext cx="5311676" cy="28916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97A7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2404</Words>
  <Application>Microsoft Office PowerPoint</Application>
  <PresentationFormat>On-screen Show (16:9)</PresentationFormat>
  <Paragraphs>281</Paragraphs>
  <Slides>85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85</vt:i4>
      </vt:variant>
    </vt:vector>
  </HeadingPairs>
  <TitlesOfParts>
    <vt:vector size="88" baseType="lpstr">
      <vt:lpstr>Arial</vt:lpstr>
      <vt:lpstr>Courier New</vt:lpstr>
      <vt:lpstr>Office Theme</vt:lpstr>
      <vt:lpstr>PowerPoint Presentation</vt:lpstr>
      <vt:lpstr>About me</vt:lpstr>
      <vt:lpstr>Agenda</vt:lpstr>
      <vt:lpstr>Knowing the jargon</vt:lpstr>
      <vt:lpstr>What is an artificial neural network?</vt:lpstr>
      <vt:lpstr>What is an artificial neural network?</vt:lpstr>
      <vt:lpstr>What is a perceptron?</vt:lpstr>
      <vt:lpstr>What is a perceptron?</vt:lpstr>
      <vt:lpstr>What does a neural network ‘learn’?</vt:lpstr>
      <vt:lpstr>Multilayer perceptrons</vt:lpstr>
      <vt:lpstr>Hidden layers</vt:lpstr>
      <vt:lpstr>Hidden layers</vt:lpstr>
      <vt:lpstr>Stir the pile</vt:lpstr>
      <vt:lpstr>Different network architectures represent different ways to ‘stir the pile’</vt:lpstr>
      <vt:lpstr>What is deep learning?</vt:lpstr>
      <vt:lpstr>Visualizing a CNN</vt:lpstr>
      <vt:lpstr>What is a GPU?</vt:lpstr>
      <vt:lpstr>Why use a GPU for deep learning?</vt:lpstr>
      <vt:lpstr>PowerPoint Presentation</vt:lpstr>
      <vt:lpstr>PowerPoint Presentation</vt:lpstr>
      <vt:lpstr>Why do we use deep learning?</vt:lpstr>
      <vt:lpstr>Applications of deep learning</vt:lpstr>
      <vt:lpstr>Why do we use deep learning?</vt:lpstr>
      <vt:lpstr>PowerPoint Presentation</vt:lpstr>
      <vt:lpstr>Choose the right loss function for the task</vt:lpstr>
      <vt:lpstr>Choose the right loss function for the task</vt:lpstr>
      <vt:lpstr>PowerPoint Presentation</vt:lpstr>
      <vt:lpstr>Can we solve this task with logistic regression?</vt:lpstr>
      <vt:lpstr>Q: Which loss function should we use for binary logistic regression?</vt:lpstr>
      <vt:lpstr>Cross Entropy</vt:lpstr>
      <vt:lpstr>Cross entropy</vt:lpstr>
      <vt:lpstr>PowerPoint Presentation</vt:lpstr>
      <vt:lpstr>PowerPoint Presentation</vt:lpstr>
      <vt:lpstr>PowerPoint Presentation</vt:lpstr>
      <vt:lpstr>The feedforward pass</vt:lpstr>
      <vt:lpstr>Learning non-linearities</vt:lpstr>
      <vt:lpstr>Learning non-linearities</vt:lpstr>
      <vt:lpstr>Learning non-linearities</vt:lpstr>
      <vt:lpstr>PowerPoint Presentation</vt:lpstr>
      <vt:lpstr>How do computers represent images?</vt:lpstr>
      <vt:lpstr>Images as tensors</vt:lpstr>
      <vt:lpstr>Matrix multiplication</vt:lpstr>
      <vt:lpstr>Matrix multiplication</vt:lpstr>
      <vt:lpstr>Pay attention to the size of the input</vt:lpstr>
      <vt:lpstr>Backpropagation</vt:lpstr>
      <vt:lpstr>The sigmoid activation function</vt:lpstr>
      <vt:lpstr>The rectifier linear unit (ReLU) activation function</vt:lpstr>
      <vt:lpstr>PowerPoint Presentation</vt:lpstr>
      <vt:lpstr>Setting up Google Colab</vt:lpstr>
      <vt:lpstr>Installing PyTorch</vt:lpstr>
      <vt:lpstr>Practice: tensors in Pytorch</vt:lpstr>
      <vt:lpstr>Gradient descent</vt:lpstr>
      <vt:lpstr>Stochastic gradient descent</vt:lpstr>
      <vt:lpstr>PowerPoint Presentation</vt:lpstr>
      <vt:lpstr>Numerical calculation of derivatives</vt:lpstr>
      <vt:lpstr>Gradient computation graphs</vt:lpstr>
      <vt:lpstr>Gradient computation graphs</vt:lpstr>
      <vt:lpstr>PowerPoint Presentation</vt:lpstr>
      <vt:lpstr>The importance of the learning rate</vt:lpstr>
      <vt:lpstr>The importance of the learning rate</vt:lpstr>
      <vt:lpstr>Choosing a learning rate</vt:lpstr>
      <vt:lpstr>Choosing a learning rate</vt:lpstr>
      <vt:lpstr>Weight decay aka lx-regularization</vt:lpstr>
      <vt:lpstr>The bias vs variance tradeoff</vt:lpstr>
      <vt:lpstr>The bias vs variance tradeoff</vt:lpstr>
      <vt:lpstr>The bias vs variance tradeoff</vt:lpstr>
      <vt:lpstr>Practice: neural networks in PyTorch</vt:lpstr>
      <vt:lpstr>The Softmax function</vt:lpstr>
      <vt:lpstr>Practice: training in PyTorch</vt:lpstr>
      <vt:lpstr>Performance metrics vs loss functions</vt:lpstr>
      <vt:lpstr>PowerPoint Presentation</vt:lpstr>
      <vt:lpstr>How long should we train the network?</vt:lpstr>
      <vt:lpstr>PowerPoint Presentation</vt:lpstr>
      <vt:lpstr>Understanding momentum</vt:lpstr>
      <vt:lpstr>The ADAM optimizer</vt:lpstr>
      <vt:lpstr>Practice: classifying images with fully connected networks</vt:lpstr>
      <vt:lpstr>Review questions</vt:lpstr>
      <vt:lpstr>Review questions</vt:lpstr>
      <vt:lpstr>Review questions</vt:lpstr>
      <vt:lpstr>Review questions</vt:lpstr>
      <vt:lpstr>Review questions</vt:lpstr>
      <vt:lpstr>Review questions</vt:lpstr>
      <vt:lpstr>Review questions</vt:lpstr>
      <vt:lpstr>Resources</vt:lpstr>
      <vt:lpstr>Regression with a neural network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April 2023 - Backpropagation and Gradient Descent in Neural Networks</dc:title>
  <cp:lastModifiedBy>uot94b6kXOxS59Bt</cp:lastModifiedBy>
  <cp:revision>4</cp:revision>
  <dcterms:created xsi:type="dcterms:W3CDTF">2024-02-03T20:37:52Z</dcterms:created>
  <dcterms:modified xsi:type="dcterms:W3CDTF">2024-05-06T07:29:43Z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